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7"/>
  </p:notesMasterIdLst>
  <p:sldIdLst>
    <p:sldId id="256" r:id="rId2"/>
    <p:sldId id="268" r:id="rId3"/>
    <p:sldId id="271" r:id="rId4"/>
    <p:sldId id="267" r:id="rId5"/>
    <p:sldId id="266" r:id="rId6"/>
    <p:sldId id="258" r:id="rId7"/>
    <p:sldId id="269" r:id="rId8"/>
    <p:sldId id="270" r:id="rId9"/>
    <p:sldId id="259" r:id="rId10"/>
    <p:sldId id="260" r:id="rId11"/>
    <p:sldId id="265" r:id="rId12"/>
    <p:sldId id="272" r:id="rId13"/>
    <p:sldId id="273" r:id="rId14"/>
    <p:sldId id="274" r:id="rId15"/>
    <p:sldId id="275" r:id="rId16"/>
    <p:sldId id="276" r:id="rId17"/>
    <p:sldId id="278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jid Shah" initials="MS" lastIdx="2" clrIdx="0">
    <p:extLst>
      <p:ext uri="{19B8F6BF-5375-455C-9EA6-DF929625EA0E}">
        <p15:presenceInfo xmlns:p15="http://schemas.microsoft.com/office/powerpoint/2012/main" userId="05d392c980e71f2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74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777617-B7B6-4B88-B257-937807212EF8}" type="doc">
      <dgm:prSet loTypeId="urn:microsoft.com/office/officeart/2005/8/layout/hierarchy2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D6FC34E5-596B-43E1-938E-33BB8889489D}">
      <dgm:prSet phldrT="[Text]" custT="1"/>
      <dgm:spPr/>
      <dgm:t>
        <a:bodyPr/>
        <a:lstStyle/>
        <a:p>
          <a:r>
            <a:rPr lang="en-US" sz="2000" dirty="0"/>
            <a:t>Finance</a:t>
          </a:r>
          <a:endParaRPr lang="en-US" sz="1400" dirty="0"/>
        </a:p>
      </dgm:t>
    </dgm:pt>
    <dgm:pt modelId="{CA096389-A9B9-40C8-B541-C67CF899EEFB}" type="parTrans" cxnId="{AFD218A3-EE26-42D2-9FAA-EC486CE8A236}">
      <dgm:prSet custT="1"/>
      <dgm:spPr/>
      <dgm:t>
        <a:bodyPr/>
        <a:lstStyle/>
        <a:p>
          <a:endParaRPr lang="en-US" sz="800"/>
        </a:p>
      </dgm:t>
    </dgm:pt>
    <dgm:pt modelId="{B73C8479-9E46-4F2B-919E-1AF01B311AFB}" type="sibTrans" cxnId="{AFD218A3-EE26-42D2-9FAA-EC486CE8A236}">
      <dgm:prSet/>
      <dgm:spPr/>
      <dgm:t>
        <a:bodyPr/>
        <a:lstStyle/>
        <a:p>
          <a:endParaRPr lang="en-US"/>
        </a:p>
      </dgm:t>
    </dgm:pt>
    <dgm:pt modelId="{CE30EA9C-C5B0-4514-AFD9-51007A0EAC36}">
      <dgm:prSet phldrT="[Text]" custT="1"/>
      <dgm:spPr/>
      <dgm:t>
        <a:bodyPr/>
        <a:lstStyle/>
        <a:p>
          <a:r>
            <a:rPr lang="en-US" sz="1200" dirty="0"/>
            <a:t>Financial Management</a:t>
          </a:r>
        </a:p>
      </dgm:t>
    </dgm:pt>
    <dgm:pt modelId="{262EF901-8EC2-44B6-B547-5620B810E39E}" type="parTrans" cxnId="{0B0947A7-9595-41AA-B96C-AD79249C4372}">
      <dgm:prSet custT="1"/>
      <dgm:spPr/>
      <dgm:t>
        <a:bodyPr/>
        <a:lstStyle/>
        <a:p>
          <a:endParaRPr lang="en-US" sz="1050"/>
        </a:p>
      </dgm:t>
    </dgm:pt>
    <dgm:pt modelId="{06DB062E-2F37-4345-820C-5E771C57D703}" type="sibTrans" cxnId="{0B0947A7-9595-41AA-B96C-AD79249C4372}">
      <dgm:prSet/>
      <dgm:spPr/>
      <dgm:t>
        <a:bodyPr/>
        <a:lstStyle/>
        <a:p>
          <a:endParaRPr lang="en-US"/>
        </a:p>
      </dgm:t>
    </dgm:pt>
    <dgm:pt modelId="{CA8E98C3-2E63-4D4A-8488-AF96318610C4}">
      <dgm:prSet phldrT="[Text]" custT="1"/>
      <dgm:spPr/>
      <dgm:t>
        <a:bodyPr/>
        <a:lstStyle/>
        <a:p>
          <a:r>
            <a:rPr lang="en-US" sz="1200"/>
            <a:t>Business Finance</a:t>
          </a:r>
        </a:p>
        <a:p>
          <a:r>
            <a:rPr lang="en-US" sz="1200"/>
            <a:t>OR</a:t>
          </a:r>
        </a:p>
        <a:p>
          <a:r>
            <a:rPr lang="en-US" sz="1200"/>
            <a:t>Corporate Finance</a:t>
          </a:r>
        </a:p>
      </dgm:t>
    </dgm:pt>
    <dgm:pt modelId="{3AD79D8F-364F-443B-89F4-DBF33656E62F}" type="parTrans" cxnId="{DC454268-6855-4BDE-B83E-3115A2598F7A}">
      <dgm:prSet custT="1"/>
      <dgm:spPr/>
      <dgm:t>
        <a:bodyPr/>
        <a:lstStyle/>
        <a:p>
          <a:endParaRPr lang="en-US" sz="800"/>
        </a:p>
      </dgm:t>
    </dgm:pt>
    <dgm:pt modelId="{B062E45D-366F-44A1-B05F-E8B4068F86DB}" type="sibTrans" cxnId="{DC454268-6855-4BDE-B83E-3115A2598F7A}">
      <dgm:prSet/>
      <dgm:spPr/>
      <dgm:t>
        <a:bodyPr/>
        <a:lstStyle/>
        <a:p>
          <a:endParaRPr lang="en-US"/>
        </a:p>
      </dgm:t>
    </dgm:pt>
    <dgm:pt modelId="{92B90A9B-FD25-4229-970F-E61896599228}">
      <dgm:prSet phldrT="[Text]" custT="1"/>
      <dgm:spPr/>
      <dgm:t>
        <a:bodyPr/>
        <a:lstStyle/>
        <a:p>
          <a:r>
            <a:rPr lang="en-US" sz="1200"/>
            <a:t>Financial Economics</a:t>
          </a:r>
        </a:p>
        <a:p>
          <a:r>
            <a:rPr lang="en-US" sz="1200"/>
            <a:t>(Studies the Financial System)</a:t>
          </a:r>
        </a:p>
      </dgm:t>
    </dgm:pt>
    <dgm:pt modelId="{EE3A1090-8E8D-4A7A-81AB-195C8C5C5DAD}" type="parTrans" cxnId="{3139072B-3D2E-49CC-9B3D-F187C47162A3}">
      <dgm:prSet custT="1"/>
      <dgm:spPr/>
      <dgm:t>
        <a:bodyPr/>
        <a:lstStyle/>
        <a:p>
          <a:endParaRPr lang="en-US" sz="800"/>
        </a:p>
      </dgm:t>
    </dgm:pt>
    <dgm:pt modelId="{7D203FD1-54AB-4B26-890E-8F7DD1D9E56E}" type="sibTrans" cxnId="{3139072B-3D2E-49CC-9B3D-F187C47162A3}">
      <dgm:prSet/>
      <dgm:spPr/>
      <dgm:t>
        <a:bodyPr/>
        <a:lstStyle/>
        <a:p>
          <a:endParaRPr lang="en-US"/>
        </a:p>
      </dgm:t>
    </dgm:pt>
    <dgm:pt modelId="{E18F8E75-8CC5-4439-8F3F-B17FB6E62CA5}">
      <dgm:prSet phldrT="[Text]" custT="1"/>
      <dgm:spPr/>
      <dgm:t>
        <a:bodyPr/>
        <a:lstStyle/>
        <a:p>
          <a:r>
            <a:rPr lang="en-US" sz="1200"/>
            <a:t>Financial Markets</a:t>
          </a:r>
        </a:p>
      </dgm:t>
    </dgm:pt>
    <dgm:pt modelId="{2CAA2416-9AC7-41FD-9257-70D7C87ABA9B}" type="parTrans" cxnId="{65577C15-213F-44C6-BB78-1C36716F1AF6}">
      <dgm:prSet custT="1"/>
      <dgm:spPr/>
      <dgm:t>
        <a:bodyPr/>
        <a:lstStyle/>
        <a:p>
          <a:endParaRPr lang="en-US" sz="800"/>
        </a:p>
      </dgm:t>
    </dgm:pt>
    <dgm:pt modelId="{DE34114C-9CAC-44BC-ABEA-148E336E512A}" type="sibTrans" cxnId="{65577C15-213F-44C6-BB78-1C36716F1AF6}">
      <dgm:prSet/>
      <dgm:spPr/>
      <dgm:t>
        <a:bodyPr/>
        <a:lstStyle/>
        <a:p>
          <a:endParaRPr lang="en-US"/>
        </a:p>
      </dgm:t>
    </dgm:pt>
    <dgm:pt modelId="{188D1EEE-0589-4614-B3A6-5B4305F5786F}">
      <dgm:prSet custT="1"/>
      <dgm:spPr/>
      <dgm:t>
        <a:bodyPr/>
        <a:lstStyle/>
        <a:p>
          <a:r>
            <a:rPr lang="en-US" sz="1200"/>
            <a:t>Financial Institutions</a:t>
          </a:r>
        </a:p>
      </dgm:t>
    </dgm:pt>
    <dgm:pt modelId="{49BECE68-5473-4189-8B13-FF28F0E055F1}" type="parTrans" cxnId="{3D49EF90-A5EA-4F1C-9E92-2FBBB723EF27}">
      <dgm:prSet custT="1"/>
      <dgm:spPr/>
      <dgm:t>
        <a:bodyPr/>
        <a:lstStyle/>
        <a:p>
          <a:endParaRPr lang="en-US" sz="800"/>
        </a:p>
      </dgm:t>
    </dgm:pt>
    <dgm:pt modelId="{620440E7-2458-460A-86DD-A8FD38A10387}" type="sibTrans" cxnId="{3D49EF90-A5EA-4F1C-9E92-2FBBB723EF27}">
      <dgm:prSet/>
      <dgm:spPr/>
      <dgm:t>
        <a:bodyPr/>
        <a:lstStyle/>
        <a:p>
          <a:endParaRPr lang="en-US"/>
        </a:p>
      </dgm:t>
    </dgm:pt>
    <dgm:pt modelId="{391DF745-D184-4B23-85AA-E3A4CB9AF699}">
      <dgm:prSet custT="1"/>
      <dgm:spPr/>
      <dgm:t>
        <a:bodyPr/>
        <a:lstStyle/>
        <a:p>
          <a:r>
            <a:rPr lang="en-US" sz="1200"/>
            <a:t>Financial Instruments</a:t>
          </a:r>
        </a:p>
      </dgm:t>
    </dgm:pt>
    <dgm:pt modelId="{8387DE38-F46D-4F0D-91BE-277CB99EBCC5}" type="parTrans" cxnId="{E56CD401-D318-4329-9532-D88A9C2C7B81}">
      <dgm:prSet custT="1"/>
      <dgm:spPr/>
      <dgm:t>
        <a:bodyPr/>
        <a:lstStyle/>
        <a:p>
          <a:endParaRPr lang="en-US" sz="800"/>
        </a:p>
      </dgm:t>
    </dgm:pt>
    <dgm:pt modelId="{F9FBBA9D-6D06-40A4-B48D-94812A751D4C}" type="sibTrans" cxnId="{E56CD401-D318-4329-9532-D88A9C2C7B81}">
      <dgm:prSet/>
      <dgm:spPr/>
      <dgm:t>
        <a:bodyPr/>
        <a:lstStyle/>
        <a:p>
          <a:endParaRPr lang="en-US"/>
        </a:p>
      </dgm:t>
    </dgm:pt>
    <dgm:pt modelId="{A10B470A-0A77-47FF-AA2A-6D5ECFAECCC5}">
      <dgm:prSet custT="1"/>
      <dgm:spPr>
        <a:solidFill>
          <a:srgbClr val="FF0000"/>
        </a:solidFill>
      </dgm:spPr>
      <dgm:t>
        <a:bodyPr/>
        <a:lstStyle/>
        <a:p>
          <a:r>
            <a:rPr lang="en-US" sz="1200"/>
            <a:t>Money Markets</a:t>
          </a:r>
        </a:p>
      </dgm:t>
    </dgm:pt>
    <dgm:pt modelId="{9176E167-EE08-4F26-AE81-BD77B617918B}" type="parTrans" cxnId="{28FFE404-3505-4160-B737-63C5A66D7298}">
      <dgm:prSet custT="1"/>
      <dgm:spPr/>
      <dgm:t>
        <a:bodyPr/>
        <a:lstStyle/>
        <a:p>
          <a:endParaRPr lang="en-US" sz="800"/>
        </a:p>
      </dgm:t>
    </dgm:pt>
    <dgm:pt modelId="{8D423176-D37A-420F-BA87-3428DDCC890A}" type="sibTrans" cxnId="{28FFE404-3505-4160-B737-63C5A66D7298}">
      <dgm:prSet/>
      <dgm:spPr/>
      <dgm:t>
        <a:bodyPr/>
        <a:lstStyle/>
        <a:p>
          <a:endParaRPr lang="en-US"/>
        </a:p>
      </dgm:t>
    </dgm:pt>
    <dgm:pt modelId="{47A08F00-2172-4DB9-A327-D0F692ADC35A}">
      <dgm:prSet custT="1"/>
      <dgm:spPr>
        <a:solidFill>
          <a:srgbClr val="FF0000"/>
        </a:solidFill>
      </dgm:spPr>
      <dgm:t>
        <a:bodyPr/>
        <a:lstStyle/>
        <a:p>
          <a:r>
            <a:rPr lang="en-US" sz="1200"/>
            <a:t>Capital Markets</a:t>
          </a:r>
        </a:p>
      </dgm:t>
    </dgm:pt>
    <dgm:pt modelId="{CDE8EFDA-6C29-4BF8-9103-E30F04EECBC2}" type="parTrans" cxnId="{95579254-6DFB-4A98-A9CC-1DB328352E7B}">
      <dgm:prSet custT="1"/>
      <dgm:spPr/>
      <dgm:t>
        <a:bodyPr/>
        <a:lstStyle/>
        <a:p>
          <a:endParaRPr lang="en-US" sz="800"/>
        </a:p>
      </dgm:t>
    </dgm:pt>
    <dgm:pt modelId="{13211B0F-89F7-4910-99B9-4978AFD57617}" type="sibTrans" cxnId="{95579254-6DFB-4A98-A9CC-1DB328352E7B}">
      <dgm:prSet/>
      <dgm:spPr/>
      <dgm:t>
        <a:bodyPr/>
        <a:lstStyle/>
        <a:p>
          <a:endParaRPr lang="en-US"/>
        </a:p>
      </dgm:t>
    </dgm:pt>
    <dgm:pt modelId="{4A85840D-2D75-4325-BD7F-54E2716B386A}">
      <dgm:prSet custT="1"/>
      <dgm:spPr/>
      <dgm:t>
        <a:bodyPr/>
        <a:lstStyle/>
        <a:p>
          <a:r>
            <a:rPr lang="en-US" sz="1200" dirty="0"/>
            <a:t>Investments</a:t>
          </a:r>
        </a:p>
      </dgm:t>
    </dgm:pt>
    <dgm:pt modelId="{B6B76660-1C7F-4BFF-896B-68C1B334CC92}" type="parTrans" cxnId="{ED0838F7-AD64-460D-9FF3-9CEC4C75236A}">
      <dgm:prSet custT="1"/>
      <dgm:spPr/>
      <dgm:t>
        <a:bodyPr/>
        <a:lstStyle/>
        <a:p>
          <a:endParaRPr lang="en-US" sz="1050"/>
        </a:p>
      </dgm:t>
    </dgm:pt>
    <dgm:pt modelId="{D3359A0E-4C03-4BA1-AA19-261E99F0FAC3}" type="sibTrans" cxnId="{ED0838F7-AD64-460D-9FF3-9CEC4C75236A}">
      <dgm:prSet/>
      <dgm:spPr/>
      <dgm:t>
        <a:bodyPr/>
        <a:lstStyle/>
        <a:p>
          <a:endParaRPr lang="en-US"/>
        </a:p>
      </dgm:t>
    </dgm:pt>
    <dgm:pt modelId="{12A0B496-E754-4961-95CD-4D783407D828}">
      <dgm:prSet custT="1"/>
      <dgm:spPr/>
      <dgm:t>
        <a:bodyPr/>
        <a:lstStyle/>
        <a:p>
          <a:r>
            <a:rPr lang="en-US" sz="1200"/>
            <a:t>Security Analysis</a:t>
          </a:r>
        </a:p>
      </dgm:t>
    </dgm:pt>
    <dgm:pt modelId="{76675228-583A-4AC6-9869-9D61D464FAC5}" type="parTrans" cxnId="{DF4D7329-4FBC-4C51-8D95-F9291843FA62}">
      <dgm:prSet custT="1"/>
      <dgm:spPr/>
      <dgm:t>
        <a:bodyPr/>
        <a:lstStyle/>
        <a:p>
          <a:endParaRPr lang="en-US" sz="800"/>
        </a:p>
      </dgm:t>
    </dgm:pt>
    <dgm:pt modelId="{49877628-AE59-411E-9351-5020210893E1}" type="sibTrans" cxnId="{DF4D7329-4FBC-4C51-8D95-F9291843FA62}">
      <dgm:prSet/>
      <dgm:spPr/>
      <dgm:t>
        <a:bodyPr/>
        <a:lstStyle/>
        <a:p>
          <a:endParaRPr lang="en-US"/>
        </a:p>
      </dgm:t>
    </dgm:pt>
    <dgm:pt modelId="{066F8A92-EA85-4EB8-9080-7AF2818B4E1B}">
      <dgm:prSet custT="1"/>
      <dgm:spPr/>
      <dgm:t>
        <a:bodyPr/>
        <a:lstStyle/>
        <a:p>
          <a:r>
            <a:rPr lang="en-US" sz="1200"/>
            <a:t>Portfolio Theory</a:t>
          </a:r>
        </a:p>
      </dgm:t>
    </dgm:pt>
    <dgm:pt modelId="{A3773CF0-64A7-4C82-A784-8ADACAEDA30A}" type="parTrans" cxnId="{4F377A6E-478E-4692-B113-99F129DF0680}">
      <dgm:prSet custT="1"/>
      <dgm:spPr/>
      <dgm:t>
        <a:bodyPr/>
        <a:lstStyle/>
        <a:p>
          <a:endParaRPr lang="en-US" sz="800"/>
        </a:p>
      </dgm:t>
    </dgm:pt>
    <dgm:pt modelId="{E7337592-0776-43C0-92BE-A60F335F13D2}" type="sibTrans" cxnId="{4F377A6E-478E-4692-B113-99F129DF0680}">
      <dgm:prSet/>
      <dgm:spPr/>
      <dgm:t>
        <a:bodyPr/>
        <a:lstStyle/>
        <a:p>
          <a:endParaRPr lang="en-US"/>
        </a:p>
      </dgm:t>
    </dgm:pt>
    <dgm:pt modelId="{555BC23F-9DB0-4D7E-998E-7611CF7E5AA5}">
      <dgm:prSet custT="1"/>
      <dgm:spPr/>
      <dgm:t>
        <a:bodyPr/>
        <a:lstStyle/>
        <a:p>
          <a:r>
            <a:rPr lang="en-US" sz="1200"/>
            <a:t>Market Analysis</a:t>
          </a:r>
        </a:p>
      </dgm:t>
    </dgm:pt>
    <dgm:pt modelId="{C9D1E0BA-B491-49B3-AAE4-852CBE419067}" type="parTrans" cxnId="{55440096-B84D-4B4E-BA91-2B9240FA2F60}">
      <dgm:prSet custT="1"/>
      <dgm:spPr/>
      <dgm:t>
        <a:bodyPr/>
        <a:lstStyle/>
        <a:p>
          <a:endParaRPr lang="en-US" sz="800"/>
        </a:p>
      </dgm:t>
    </dgm:pt>
    <dgm:pt modelId="{BBCCE96F-2B58-43F8-A423-B712532D1F24}" type="sibTrans" cxnId="{55440096-B84D-4B4E-BA91-2B9240FA2F60}">
      <dgm:prSet/>
      <dgm:spPr/>
      <dgm:t>
        <a:bodyPr/>
        <a:lstStyle/>
        <a:p>
          <a:endParaRPr lang="en-US"/>
        </a:p>
      </dgm:t>
    </dgm:pt>
    <dgm:pt modelId="{1EB5622E-9C98-445D-9525-6F0500B402D4}">
      <dgm:prSet custT="1"/>
      <dgm:spPr/>
      <dgm:t>
        <a:bodyPr/>
        <a:lstStyle/>
        <a:p>
          <a:r>
            <a:rPr lang="en-US" sz="1200"/>
            <a:t>Behavioral Finance</a:t>
          </a:r>
        </a:p>
      </dgm:t>
    </dgm:pt>
    <dgm:pt modelId="{923369DD-C457-4C58-B541-AAF49E74AF63}" type="parTrans" cxnId="{34129637-3B83-4564-8713-D4702051EA0D}">
      <dgm:prSet custT="1"/>
      <dgm:spPr/>
      <dgm:t>
        <a:bodyPr/>
        <a:lstStyle/>
        <a:p>
          <a:endParaRPr lang="en-US" sz="800"/>
        </a:p>
      </dgm:t>
    </dgm:pt>
    <dgm:pt modelId="{879F5F86-2EB4-40FF-B851-0CE6FE04B6E5}" type="sibTrans" cxnId="{34129637-3B83-4564-8713-D4702051EA0D}">
      <dgm:prSet/>
      <dgm:spPr/>
      <dgm:t>
        <a:bodyPr/>
        <a:lstStyle/>
        <a:p>
          <a:endParaRPr lang="en-US"/>
        </a:p>
      </dgm:t>
    </dgm:pt>
    <dgm:pt modelId="{FD7B20AC-ABC8-4CA2-BBEA-E5FA3CCCEBB7}">
      <dgm:prSet custT="1"/>
      <dgm:spPr>
        <a:solidFill>
          <a:srgbClr val="FF0000"/>
        </a:solidFill>
      </dgm:spPr>
      <dgm:t>
        <a:bodyPr/>
        <a:lstStyle/>
        <a:p>
          <a:r>
            <a:rPr lang="en-US" sz="1200" dirty="0"/>
            <a:t>Banking Institutions</a:t>
          </a:r>
        </a:p>
      </dgm:t>
    </dgm:pt>
    <dgm:pt modelId="{FFA8068A-605A-4954-97BA-6F314D602523}" type="parTrans" cxnId="{32E2ADAF-2A23-429A-A3EC-B2202EE8351C}">
      <dgm:prSet custT="1"/>
      <dgm:spPr/>
      <dgm:t>
        <a:bodyPr/>
        <a:lstStyle/>
        <a:p>
          <a:endParaRPr lang="en-US" sz="800"/>
        </a:p>
      </dgm:t>
    </dgm:pt>
    <dgm:pt modelId="{1DDBABEE-C276-4FD0-85B4-C003A4BDC8C0}" type="sibTrans" cxnId="{32E2ADAF-2A23-429A-A3EC-B2202EE8351C}">
      <dgm:prSet/>
      <dgm:spPr/>
      <dgm:t>
        <a:bodyPr/>
        <a:lstStyle/>
        <a:p>
          <a:endParaRPr lang="en-US"/>
        </a:p>
      </dgm:t>
    </dgm:pt>
    <dgm:pt modelId="{BF5BEBF9-5357-4FB6-925A-9064D0ABB17E}">
      <dgm:prSet custT="1"/>
      <dgm:spPr>
        <a:solidFill>
          <a:srgbClr val="FF0000"/>
        </a:solidFill>
      </dgm:spPr>
      <dgm:t>
        <a:bodyPr/>
        <a:lstStyle/>
        <a:p>
          <a:r>
            <a:rPr lang="en-US" sz="1200" dirty="0"/>
            <a:t>Non-Banking Institutions</a:t>
          </a:r>
        </a:p>
      </dgm:t>
    </dgm:pt>
    <dgm:pt modelId="{06FA2C88-EC11-49E7-8C82-826C782B80CB}" type="parTrans" cxnId="{820AE84C-204A-46A5-B1B8-BA5B0CD35687}">
      <dgm:prSet custT="1"/>
      <dgm:spPr/>
      <dgm:t>
        <a:bodyPr/>
        <a:lstStyle/>
        <a:p>
          <a:endParaRPr lang="en-US" sz="800"/>
        </a:p>
      </dgm:t>
    </dgm:pt>
    <dgm:pt modelId="{59F3FB4F-189C-47F5-AE43-6CB4B3045969}" type="sibTrans" cxnId="{820AE84C-204A-46A5-B1B8-BA5B0CD35687}">
      <dgm:prSet/>
      <dgm:spPr/>
      <dgm:t>
        <a:bodyPr/>
        <a:lstStyle/>
        <a:p>
          <a:endParaRPr lang="en-US"/>
        </a:p>
      </dgm:t>
    </dgm:pt>
    <dgm:pt modelId="{304161B8-C044-420B-96CF-A0C98F49BB95}">
      <dgm:prSet custT="1"/>
      <dgm:spPr/>
      <dgm:t>
        <a:bodyPr/>
        <a:lstStyle/>
        <a:p>
          <a:r>
            <a:rPr lang="en-US" sz="1200"/>
            <a:t>Personal Finance</a:t>
          </a:r>
        </a:p>
      </dgm:t>
    </dgm:pt>
    <dgm:pt modelId="{14C76D3E-2A05-41DA-9313-2F9AA349B702}" type="parTrans" cxnId="{6F167852-3A20-42B6-9897-FBC5EE03CE3F}">
      <dgm:prSet custT="1"/>
      <dgm:spPr/>
      <dgm:t>
        <a:bodyPr/>
        <a:lstStyle/>
        <a:p>
          <a:endParaRPr lang="en-US" sz="1050"/>
        </a:p>
      </dgm:t>
    </dgm:pt>
    <dgm:pt modelId="{4D9DF350-3B72-4A03-B102-C16496FC6CBC}" type="sibTrans" cxnId="{6F167852-3A20-42B6-9897-FBC5EE03CE3F}">
      <dgm:prSet/>
      <dgm:spPr/>
      <dgm:t>
        <a:bodyPr/>
        <a:lstStyle/>
        <a:p>
          <a:endParaRPr lang="en-US"/>
        </a:p>
      </dgm:t>
    </dgm:pt>
    <dgm:pt modelId="{29872507-2B6A-4DB8-96FD-2B4909EA54F7}">
      <dgm:prSet custT="1"/>
      <dgm:spPr/>
      <dgm:t>
        <a:bodyPr/>
        <a:lstStyle/>
        <a:p>
          <a:r>
            <a:rPr lang="en-US" sz="1200"/>
            <a:t>Public Finance</a:t>
          </a:r>
        </a:p>
      </dgm:t>
    </dgm:pt>
    <dgm:pt modelId="{D2DC17F1-C6AB-403D-9074-753AC341300F}" type="parTrans" cxnId="{1041AAAD-9A3C-4E87-848E-4BEC6BA8C7F9}">
      <dgm:prSet custT="1"/>
      <dgm:spPr/>
      <dgm:t>
        <a:bodyPr/>
        <a:lstStyle/>
        <a:p>
          <a:endParaRPr lang="en-US" sz="1050"/>
        </a:p>
      </dgm:t>
    </dgm:pt>
    <dgm:pt modelId="{C17C67D6-44DC-46DB-B4D1-580E9BC6CD11}" type="sibTrans" cxnId="{1041AAAD-9A3C-4E87-848E-4BEC6BA8C7F9}">
      <dgm:prSet/>
      <dgm:spPr/>
      <dgm:t>
        <a:bodyPr/>
        <a:lstStyle/>
        <a:p>
          <a:endParaRPr lang="en-US"/>
        </a:p>
      </dgm:t>
    </dgm:pt>
    <dgm:pt modelId="{2F14559B-51BE-44F7-92F4-15D2660535B7}">
      <dgm:prSet custT="1"/>
      <dgm:spPr/>
      <dgm:t>
        <a:bodyPr/>
        <a:lstStyle/>
        <a:p>
          <a:r>
            <a:rPr lang="en-US" sz="2000" dirty="0"/>
            <a:t>Economics</a:t>
          </a:r>
          <a:endParaRPr lang="en-US" sz="1400" dirty="0"/>
        </a:p>
      </dgm:t>
    </dgm:pt>
    <dgm:pt modelId="{1DD34B61-DC5F-4A91-B502-D48153A4DA99}" type="parTrans" cxnId="{9908B7A9-D6D2-4096-A542-96323FC8F37B}">
      <dgm:prSet/>
      <dgm:spPr/>
      <dgm:t>
        <a:bodyPr/>
        <a:lstStyle/>
        <a:p>
          <a:endParaRPr lang="en-US"/>
        </a:p>
      </dgm:t>
    </dgm:pt>
    <dgm:pt modelId="{54ABA482-D52E-4328-AFA3-FD5CBF32DF58}" type="sibTrans" cxnId="{9908B7A9-D6D2-4096-A542-96323FC8F37B}">
      <dgm:prSet/>
      <dgm:spPr/>
      <dgm:t>
        <a:bodyPr/>
        <a:lstStyle/>
        <a:p>
          <a:endParaRPr lang="en-US"/>
        </a:p>
      </dgm:t>
    </dgm:pt>
    <dgm:pt modelId="{4CEB0336-2388-4F1B-B902-0763080C94AF}" type="pres">
      <dgm:prSet presAssocID="{77777617-B7B6-4B88-B257-937807212EF8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FC62621-17D7-4DB7-B789-73819B1637DF}" type="pres">
      <dgm:prSet presAssocID="{2F14559B-51BE-44F7-92F4-15D2660535B7}" presName="root1" presStyleCnt="0"/>
      <dgm:spPr/>
    </dgm:pt>
    <dgm:pt modelId="{D4479954-B571-4AE4-A0CC-DC771B5EE052}" type="pres">
      <dgm:prSet presAssocID="{2F14559B-51BE-44F7-92F4-15D2660535B7}" presName="LevelOneTextNode" presStyleLbl="node0" presStyleIdx="0" presStyleCnt="1" custScaleX="129896" custScaleY="169250" custLinFactX="-77543" custLinFactNeighborX="-100000" custLinFactNeighborY="-16085">
        <dgm:presLayoutVars>
          <dgm:chPref val="3"/>
        </dgm:presLayoutVars>
      </dgm:prSet>
      <dgm:spPr/>
    </dgm:pt>
    <dgm:pt modelId="{C491AF5C-62BD-4E6D-B476-57A5B4B1597F}" type="pres">
      <dgm:prSet presAssocID="{2F14559B-51BE-44F7-92F4-15D2660535B7}" presName="level2hierChild" presStyleCnt="0"/>
      <dgm:spPr/>
    </dgm:pt>
    <dgm:pt modelId="{FBA311E6-B765-46DD-B2B3-6255D2A1F474}" type="pres">
      <dgm:prSet presAssocID="{CA096389-A9B9-40C8-B541-C67CF899EEFB}" presName="conn2-1" presStyleLbl="parChTrans1D2" presStyleIdx="0" presStyleCnt="1"/>
      <dgm:spPr/>
    </dgm:pt>
    <dgm:pt modelId="{AA86A77F-F9B5-4465-BAF3-496DE87A14F3}" type="pres">
      <dgm:prSet presAssocID="{CA096389-A9B9-40C8-B541-C67CF899EEFB}" presName="connTx" presStyleLbl="parChTrans1D2" presStyleIdx="0" presStyleCnt="1"/>
      <dgm:spPr/>
    </dgm:pt>
    <dgm:pt modelId="{055EB669-E697-4EAA-B35D-04939CA2F88A}" type="pres">
      <dgm:prSet presAssocID="{D6FC34E5-596B-43E1-938E-33BB8889489D}" presName="root2" presStyleCnt="0"/>
      <dgm:spPr/>
    </dgm:pt>
    <dgm:pt modelId="{9797A819-B2EA-4274-BACB-451BD78E1603}" type="pres">
      <dgm:prSet presAssocID="{D6FC34E5-596B-43E1-938E-33BB8889489D}" presName="LevelTwoTextNode" presStyleLbl="node2" presStyleIdx="0" presStyleCnt="1" custLinFactX="-39253" custLinFactNeighborX="-100000" custLinFactNeighborY="-16085">
        <dgm:presLayoutVars>
          <dgm:chPref val="3"/>
        </dgm:presLayoutVars>
      </dgm:prSet>
      <dgm:spPr/>
    </dgm:pt>
    <dgm:pt modelId="{5D079EF5-685E-47C3-8613-D604554D5F94}" type="pres">
      <dgm:prSet presAssocID="{D6FC34E5-596B-43E1-938E-33BB8889489D}" presName="level3hierChild" presStyleCnt="0"/>
      <dgm:spPr/>
    </dgm:pt>
    <dgm:pt modelId="{53C8F348-A929-41DE-9EEE-DC769782255A}" type="pres">
      <dgm:prSet presAssocID="{262EF901-8EC2-44B6-B547-5620B810E39E}" presName="conn2-1" presStyleLbl="parChTrans1D3" presStyleIdx="0" presStyleCnt="5"/>
      <dgm:spPr/>
    </dgm:pt>
    <dgm:pt modelId="{D832FE51-9F44-4209-B2AD-5EE0B19BACA6}" type="pres">
      <dgm:prSet presAssocID="{262EF901-8EC2-44B6-B547-5620B810E39E}" presName="connTx" presStyleLbl="parChTrans1D3" presStyleIdx="0" presStyleCnt="5"/>
      <dgm:spPr/>
    </dgm:pt>
    <dgm:pt modelId="{8A592E21-F61C-42CE-8524-3B8244816CDA}" type="pres">
      <dgm:prSet presAssocID="{CE30EA9C-C5B0-4514-AFD9-51007A0EAC36}" presName="root2" presStyleCnt="0"/>
      <dgm:spPr/>
    </dgm:pt>
    <dgm:pt modelId="{3B9790EB-2208-4763-93DE-DEFB9F7B806A}" type="pres">
      <dgm:prSet presAssocID="{CE30EA9C-C5B0-4514-AFD9-51007A0EAC36}" presName="LevelTwoTextNode" presStyleLbl="node3" presStyleIdx="0" presStyleCnt="5" custLinFactY="28638" custLinFactNeighborX="14416" custLinFactNeighborY="100000">
        <dgm:presLayoutVars>
          <dgm:chPref val="3"/>
        </dgm:presLayoutVars>
      </dgm:prSet>
      <dgm:spPr/>
    </dgm:pt>
    <dgm:pt modelId="{5E8A229B-C63F-485F-9C0F-4CE0F729735C}" type="pres">
      <dgm:prSet presAssocID="{CE30EA9C-C5B0-4514-AFD9-51007A0EAC36}" presName="level3hierChild" presStyleCnt="0"/>
      <dgm:spPr/>
    </dgm:pt>
    <dgm:pt modelId="{84B8E8C0-8CAA-479F-9136-75A6CA7C4958}" type="pres">
      <dgm:prSet presAssocID="{3AD79D8F-364F-443B-89F4-DBF33656E62F}" presName="conn2-1" presStyleLbl="parChTrans1D4" presStyleIdx="0" presStyleCnt="12"/>
      <dgm:spPr/>
    </dgm:pt>
    <dgm:pt modelId="{2627E7ED-5DEB-41D7-92B5-DBF8030BAADC}" type="pres">
      <dgm:prSet presAssocID="{3AD79D8F-364F-443B-89F4-DBF33656E62F}" presName="connTx" presStyleLbl="parChTrans1D4" presStyleIdx="0" presStyleCnt="12"/>
      <dgm:spPr/>
    </dgm:pt>
    <dgm:pt modelId="{2AE82CBD-00A7-494C-A298-F53A4E912FEA}" type="pres">
      <dgm:prSet presAssocID="{CA8E98C3-2E63-4D4A-8488-AF96318610C4}" presName="root2" presStyleCnt="0"/>
      <dgm:spPr/>
    </dgm:pt>
    <dgm:pt modelId="{070A9366-13B0-444C-8118-2375D1F17167}" type="pres">
      <dgm:prSet presAssocID="{CA8E98C3-2E63-4D4A-8488-AF96318610C4}" presName="LevelTwoTextNode" presStyleLbl="node4" presStyleIdx="0" presStyleCnt="12" custScaleX="135825" custScaleY="164342" custLinFactNeighborX="35486" custLinFactNeighborY="26615">
        <dgm:presLayoutVars>
          <dgm:chPref val="3"/>
        </dgm:presLayoutVars>
      </dgm:prSet>
      <dgm:spPr/>
    </dgm:pt>
    <dgm:pt modelId="{E3EF7677-1A9E-4775-AC82-FC3A9D1156C8}" type="pres">
      <dgm:prSet presAssocID="{CA8E98C3-2E63-4D4A-8488-AF96318610C4}" presName="level3hierChild" presStyleCnt="0"/>
      <dgm:spPr/>
    </dgm:pt>
    <dgm:pt modelId="{87886E04-B763-452D-A957-5AE26E419D60}" type="pres">
      <dgm:prSet presAssocID="{EE3A1090-8E8D-4A7A-81AB-195C8C5C5DAD}" presName="conn2-1" presStyleLbl="parChTrans1D3" presStyleIdx="1" presStyleCnt="5"/>
      <dgm:spPr/>
    </dgm:pt>
    <dgm:pt modelId="{A36D3EB4-0AC3-4DBF-81D6-44C798A5D179}" type="pres">
      <dgm:prSet presAssocID="{EE3A1090-8E8D-4A7A-81AB-195C8C5C5DAD}" presName="connTx" presStyleLbl="parChTrans1D3" presStyleIdx="1" presStyleCnt="5"/>
      <dgm:spPr/>
    </dgm:pt>
    <dgm:pt modelId="{F316E13A-92E5-4030-BBA0-53633610D69D}" type="pres">
      <dgm:prSet presAssocID="{92B90A9B-FD25-4229-970F-E61896599228}" presName="root2" presStyleCnt="0"/>
      <dgm:spPr/>
    </dgm:pt>
    <dgm:pt modelId="{DB50CB00-5250-4879-8DA8-029F7075885F}" type="pres">
      <dgm:prSet presAssocID="{92B90A9B-FD25-4229-970F-E61896599228}" presName="LevelTwoTextNode" presStyleLbl="node3" presStyleIdx="1" presStyleCnt="5" custScaleX="149837" custScaleY="184474">
        <dgm:presLayoutVars>
          <dgm:chPref val="3"/>
        </dgm:presLayoutVars>
      </dgm:prSet>
      <dgm:spPr/>
    </dgm:pt>
    <dgm:pt modelId="{78C6E111-E4E6-4093-91D6-1A2A2EB56FAC}" type="pres">
      <dgm:prSet presAssocID="{92B90A9B-FD25-4229-970F-E61896599228}" presName="level3hierChild" presStyleCnt="0"/>
      <dgm:spPr/>
    </dgm:pt>
    <dgm:pt modelId="{23837A38-6CE1-455D-B1F2-3C2EFB8A4418}" type="pres">
      <dgm:prSet presAssocID="{2CAA2416-9AC7-41FD-9257-70D7C87ABA9B}" presName="conn2-1" presStyleLbl="parChTrans1D4" presStyleIdx="1" presStyleCnt="12"/>
      <dgm:spPr/>
    </dgm:pt>
    <dgm:pt modelId="{9C6FAA42-FC71-4763-98C8-745638CD4908}" type="pres">
      <dgm:prSet presAssocID="{2CAA2416-9AC7-41FD-9257-70D7C87ABA9B}" presName="connTx" presStyleLbl="parChTrans1D4" presStyleIdx="1" presStyleCnt="12"/>
      <dgm:spPr/>
    </dgm:pt>
    <dgm:pt modelId="{ADC78A15-6B5C-4199-9BE3-BDDEE75F4F3B}" type="pres">
      <dgm:prSet presAssocID="{E18F8E75-8CC5-4439-8F3F-B17FB6E62CA5}" presName="root2" presStyleCnt="0"/>
      <dgm:spPr/>
    </dgm:pt>
    <dgm:pt modelId="{71A6F042-04B7-422C-8BE6-65D7470DD674}" type="pres">
      <dgm:prSet presAssocID="{E18F8E75-8CC5-4439-8F3F-B17FB6E62CA5}" presName="LevelTwoTextNode" presStyleLbl="node4" presStyleIdx="1" presStyleCnt="12" custLinFactX="23368" custLinFactNeighborX="100000" custLinFactNeighborY="-44862">
        <dgm:presLayoutVars>
          <dgm:chPref val="3"/>
        </dgm:presLayoutVars>
      </dgm:prSet>
      <dgm:spPr/>
    </dgm:pt>
    <dgm:pt modelId="{774A333E-E6E9-45E3-9BA2-06F22EF0C228}" type="pres">
      <dgm:prSet presAssocID="{E18F8E75-8CC5-4439-8F3F-B17FB6E62CA5}" presName="level3hierChild" presStyleCnt="0"/>
      <dgm:spPr/>
    </dgm:pt>
    <dgm:pt modelId="{CDB1A9BC-1DB4-44A4-8284-3780C66C79F9}" type="pres">
      <dgm:prSet presAssocID="{9176E167-EE08-4F26-AE81-BD77B617918B}" presName="conn2-1" presStyleLbl="parChTrans1D4" presStyleIdx="2" presStyleCnt="12"/>
      <dgm:spPr/>
    </dgm:pt>
    <dgm:pt modelId="{F8B11E1E-B4BF-48D1-926F-C731FD640429}" type="pres">
      <dgm:prSet presAssocID="{9176E167-EE08-4F26-AE81-BD77B617918B}" presName="connTx" presStyleLbl="parChTrans1D4" presStyleIdx="2" presStyleCnt="12"/>
      <dgm:spPr/>
    </dgm:pt>
    <dgm:pt modelId="{42D7A9C0-D4CB-452D-AEBF-B96ABA8B7343}" type="pres">
      <dgm:prSet presAssocID="{A10B470A-0A77-47FF-AA2A-6D5ECFAECCC5}" presName="root2" presStyleCnt="0"/>
      <dgm:spPr/>
    </dgm:pt>
    <dgm:pt modelId="{354FA451-9279-4899-8319-9047C49F3FE8}" type="pres">
      <dgm:prSet presAssocID="{A10B470A-0A77-47FF-AA2A-6D5ECFAECCC5}" presName="LevelTwoTextNode" presStyleLbl="node4" presStyleIdx="2" presStyleCnt="12" custScaleX="125264" custScaleY="142687" custLinFactX="71435" custLinFactY="-4433" custLinFactNeighborX="100000" custLinFactNeighborY="-100000">
        <dgm:presLayoutVars>
          <dgm:chPref val="3"/>
        </dgm:presLayoutVars>
      </dgm:prSet>
      <dgm:spPr/>
    </dgm:pt>
    <dgm:pt modelId="{FDD5C773-020E-4655-9BDE-391DFFB49A66}" type="pres">
      <dgm:prSet presAssocID="{A10B470A-0A77-47FF-AA2A-6D5ECFAECCC5}" presName="level3hierChild" presStyleCnt="0"/>
      <dgm:spPr/>
    </dgm:pt>
    <dgm:pt modelId="{8A8E55F3-AB9C-4724-866E-0B8CF5C26D17}" type="pres">
      <dgm:prSet presAssocID="{CDE8EFDA-6C29-4BF8-9103-E30F04EECBC2}" presName="conn2-1" presStyleLbl="parChTrans1D4" presStyleIdx="3" presStyleCnt="12"/>
      <dgm:spPr/>
    </dgm:pt>
    <dgm:pt modelId="{1AEAF3E6-55A5-4E01-BBEB-3B2F66EEB953}" type="pres">
      <dgm:prSet presAssocID="{CDE8EFDA-6C29-4BF8-9103-E30F04EECBC2}" presName="connTx" presStyleLbl="parChTrans1D4" presStyleIdx="3" presStyleCnt="12"/>
      <dgm:spPr/>
    </dgm:pt>
    <dgm:pt modelId="{FFE236CA-A355-435E-A05C-C9CE6CF0612B}" type="pres">
      <dgm:prSet presAssocID="{47A08F00-2172-4DB9-A327-D0F692ADC35A}" presName="root2" presStyleCnt="0"/>
      <dgm:spPr/>
    </dgm:pt>
    <dgm:pt modelId="{20790E5F-4E29-4280-B893-196E86685EAE}" type="pres">
      <dgm:prSet presAssocID="{47A08F00-2172-4DB9-A327-D0F692ADC35A}" presName="LevelTwoTextNode" presStyleLbl="node4" presStyleIdx="3" presStyleCnt="12" custScaleX="125264" custScaleY="142687" custLinFactX="71435" custLinFactY="-4433" custLinFactNeighborX="100000" custLinFactNeighborY="-100000">
        <dgm:presLayoutVars>
          <dgm:chPref val="3"/>
        </dgm:presLayoutVars>
      </dgm:prSet>
      <dgm:spPr/>
    </dgm:pt>
    <dgm:pt modelId="{F3AEB31D-4E12-4778-BFBB-51B2D18B6C6C}" type="pres">
      <dgm:prSet presAssocID="{47A08F00-2172-4DB9-A327-D0F692ADC35A}" presName="level3hierChild" presStyleCnt="0"/>
      <dgm:spPr/>
    </dgm:pt>
    <dgm:pt modelId="{C1DC5952-CBD7-4C81-95D0-F96F676185DF}" type="pres">
      <dgm:prSet presAssocID="{49BECE68-5473-4189-8B13-FF28F0E055F1}" presName="conn2-1" presStyleLbl="parChTrans1D4" presStyleIdx="4" presStyleCnt="12"/>
      <dgm:spPr/>
    </dgm:pt>
    <dgm:pt modelId="{CC790AA3-AC6C-4160-877F-8B5416AB7CF5}" type="pres">
      <dgm:prSet presAssocID="{49BECE68-5473-4189-8B13-FF28F0E055F1}" presName="connTx" presStyleLbl="parChTrans1D4" presStyleIdx="4" presStyleCnt="12"/>
      <dgm:spPr/>
    </dgm:pt>
    <dgm:pt modelId="{2172BF89-E925-4602-9A5B-A90C1F85A3C1}" type="pres">
      <dgm:prSet presAssocID="{188D1EEE-0589-4614-B3A6-5B4305F5786F}" presName="root2" presStyleCnt="0"/>
      <dgm:spPr/>
    </dgm:pt>
    <dgm:pt modelId="{AE3EC69B-D8FB-43E4-8CC3-942D3C817B32}" type="pres">
      <dgm:prSet presAssocID="{188D1EEE-0589-4614-B3A6-5B4305F5786F}" presName="LevelTwoTextNode" presStyleLbl="node4" presStyleIdx="4" presStyleCnt="12" custLinFactX="23368" custLinFactNeighborX="100000" custLinFactNeighborY="-44862">
        <dgm:presLayoutVars>
          <dgm:chPref val="3"/>
        </dgm:presLayoutVars>
      </dgm:prSet>
      <dgm:spPr/>
    </dgm:pt>
    <dgm:pt modelId="{FD5A785E-E5D5-4E04-B0E2-19013D3959E4}" type="pres">
      <dgm:prSet presAssocID="{188D1EEE-0589-4614-B3A6-5B4305F5786F}" presName="level3hierChild" presStyleCnt="0"/>
      <dgm:spPr/>
    </dgm:pt>
    <dgm:pt modelId="{675E4A61-03D3-4A9A-9D0C-52093115F74F}" type="pres">
      <dgm:prSet presAssocID="{FFA8068A-605A-4954-97BA-6F314D602523}" presName="conn2-1" presStyleLbl="parChTrans1D4" presStyleIdx="5" presStyleCnt="12"/>
      <dgm:spPr/>
    </dgm:pt>
    <dgm:pt modelId="{F59A231F-7A04-484E-B1E0-70EFFB87298C}" type="pres">
      <dgm:prSet presAssocID="{FFA8068A-605A-4954-97BA-6F314D602523}" presName="connTx" presStyleLbl="parChTrans1D4" presStyleIdx="5" presStyleCnt="12"/>
      <dgm:spPr/>
    </dgm:pt>
    <dgm:pt modelId="{AE10CF6B-302F-4CD6-A4B0-7B10E0B871BB}" type="pres">
      <dgm:prSet presAssocID="{FD7B20AC-ABC8-4CA2-BBEA-E5FA3CCCEBB7}" presName="root2" presStyleCnt="0"/>
      <dgm:spPr/>
    </dgm:pt>
    <dgm:pt modelId="{5DB9A838-3586-421C-B1F5-87FCC5D7DEC7}" type="pres">
      <dgm:prSet presAssocID="{FD7B20AC-ABC8-4CA2-BBEA-E5FA3CCCEBB7}" presName="LevelTwoTextNode" presStyleLbl="node4" presStyleIdx="5" presStyleCnt="12" custScaleX="125264" custScaleY="142687" custLinFactX="74762" custLinFactNeighborX="100000" custLinFactNeighborY="81870">
        <dgm:presLayoutVars>
          <dgm:chPref val="3"/>
        </dgm:presLayoutVars>
      </dgm:prSet>
      <dgm:spPr/>
    </dgm:pt>
    <dgm:pt modelId="{A4ABAF97-57DE-4579-87CF-C10993784C9A}" type="pres">
      <dgm:prSet presAssocID="{FD7B20AC-ABC8-4CA2-BBEA-E5FA3CCCEBB7}" presName="level3hierChild" presStyleCnt="0"/>
      <dgm:spPr/>
    </dgm:pt>
    <dgm:pt modelId="{4B1030F1-02DE-4B4B-A396-2497B7A034F1}" type="pres">
      <dgm:prSet presAssocID="{06FA2C88-EC11-49E7-8C82-826C782B80CB}" presName="conn2-1" presStyleLbl="parChTrans1D4" presStyleIdx="6" presStyleCnt="12"/>
      <dgm:spPr/>
    </dgm:pt>
    <dgm:pt modelId="{538C5F7D-AAE9-4EE2-9E3A-2BE4ABCE01EA}" type="pres">
      <dgm:prSet presAssocID="{06FA2C88-EC11-49E7-8C82-826C782B80CB}" presName="connTx" presStyleLbl="parChTrans1D4" presStyleIdx="6" presStyleCnt="12"/>
      <dgm:spPr/>
    </dgm:pt>
    <dgm:pt modelId="{D950CDD5-5C92-4B7A-8DAB-29191A5C9C8F}" type="pres">
      <dgm:prSet presAssocID="{BF5BEBF9-5357-4FB6-925A-9064D0ABB17E}" presName="root2" presStyleCnt="0"/>
      <dgm:spPr/>
    </dgm:pt>
    <dgm:pt modelId="{C168BF23-9B27-4CC6-A02E-0780BF10EA09}" type="pres">
      <dgm:prSet presAssocID="{BF5BEBF9-5357-4FB6-925A-9064D0ABB17E}" presName="LevelTwoTextNode" presStyleLbl="node4" presStyleIdx="6" presStyleCnt="12" custScaleX="125264" custScaleY="142687" custLinFactX="74762" custLinFactNeighborX="100000" custLinFactNeighborY="81870">
        <dgm:presLayoutVars>
          <dgm:chPref val="3"/>
        </dgm:presLayoutVars>
      </dgm:prSet>
      <dgm:spPr/>
    </dgm:pt>
    <dgm:pt modelId="{90079D21-B0DE-401E-B14C-FA5600AFBF9B}" type="pres">
      <dgm:prSet presAssocID="{BF5BEBF9-5357-4FB6-925A-9064D0ABB17E}" presName="level3hierChild" presStyleCnt="0"/>
      <dgm:spPr/>
    </dgm:pt>
    <dgm:pt modelId="{D644A461-9F4B-4B73-918D-FCA50C775412}" type="pres">
      <dgm:prSet presAssocID="{8387DE38-F46D-4F0D-91BE-277CB99EBCC5}" presName="conn2-1" presStyleLbl="parChTrans1D4" presStyleIdx="7" presStyleCnt="12"/>
      <dgm:spPr/>
    </dgm:pt>
    <dgm:pt modelId="{F7217E5B-D027-4D7F-83B6-EB82DBB0A771}" type="pres">
      <dgm:prSet presAssocID="{8387DE38-F46D-4F0D-91BE-277CB99EBCC5}" presName="connTx" presStyleLbl="parChTrans1D4" presStyleIdx="7" presStyleCnt="12"/>
      <dgm:spPr/>
    </dgm:pt>
    <dgm:pt modelId="{2354F315-CE5F-403B-9DB8-FED10D22E15C}" type="pres">
      <dgm:prSet presAssocID="{391DF745-D184-4B23-85AA-E3A4CB9AF699}" presName="root2" presStyleCnt="0"/>
      <dgm:spPr/>
    </dgm:pt>
    <dgm:pt modelId="{A75C8888-0DE0-4913-807A-78F90BC37D11}" type="pres">
      <dgm:prSet presAssocID="{391DF745-D184-4B23-85AA-E3A4CB9AF699}" presName="LevelTwoTextNode" presStyleLbl="node4" presStyleIdx="7" presStyleCnt="12" custLinFactX="23368" custLinFactNeighborX="100000" custLinFactNeighborY="-44862">
        <dgm:presLayoutVars>
          <dgm:chPref val="3"/>
        </dgm:presLayoutVars>
      </dgm:prSet>
      <dgm:spPr/>
    </dgm:pt>
    <dgm:pt modelId="{FE2D53CC-B8D5-439B-B3D9-401B56D0B202}" type="pres">
      <dgm:prSet presAssocID="{391DF745-D184-4B23-85AA-E3A4CB9AF699}" presName="level3hierChild" presStyleCnt="0"/>
      <dgm:spPr/>
    </dgm:pt>
    <dgm:pt modelId="{068B55A4-E691-47EE-B561-9C6623F798BC}" type="pres">
      <dgm:prSet presAssocID="{B6B76660-1C7F-4BFF-896B-68C1B334CC92}" presName="conn2-1" presStyleLbl="parChTrans1D3" presStyleIdx="2" presStyleCnt="5"/>
      <dgm:spPr/>
    </dgm:pt>
    <dgm:pt modelId="{4E3AFBE2-1A38-4D83-97E5-C89C387DE77C}" type="pres">
      <dgm:prSet presAssocID="{B6B76660-1C7F-4BFF-896B-68C1B334CC92}" presName="connTx" presStyleLbl="parChTrans1D3" presStyleIdx="2" presStyleCnt="5"/>
      <dgm:spPr/>
    </dgm:pt>
    <dgm:pt modelId="{299F714F-F422-4BF6-A2D2-BD70C6890C6D}" type="pres">
      <dgm:prSet presAssocID="{4A85840D-2D75-4325-BD7F-54E2716B386A}" presName="root2" presStyleCnt="0"/>
      <dgm:spPr/>
    </dgm:pt>
    <dgm:pt modelId="{FDF3E324-921A-4AB6-A932-0B89137328B4}" type="pres">
      <dgm:prSet presAssocID="{4A85840D-2D75-4325-BD7F-54E2716B386A}" presName="LevelTwoTextNode" presStyleLbl="node3" presStyleIdx="2" presStyleCnt="5" custScaleX="131936" custScaleY="93816" custLinFactY="-68229" custLinFactNeighborX="8972" custLinFactNeighborY="-100000">
        <dgm:presLayoutVars>
          <dgm:chPref val="3"/>
        </dgm:presLayoutVars>
      </dgm:prSet>
      <dgm:spPr/>
    </dgm:pt>
    <dgm:pt modelId="{20D1F561-F98A-4587-A50A-FD6C0F715B30}" type="pres">
      <dgm:prSet presAssocID="{4A85840D-2D75-4325-BD7F-54E2716B386A}" presName="level3hierChild" presStyleCnt="0"/>
      <dgm:spPr/>
    </dgm:pt>
    <dgm:pt modelId="{6688A78D-8702-4BCF-913B-DAAABF7B964D}" type="pres">
      <dgm:prSet presAssocID="{76675228-583A-4AC6-9869-9D61D464FAC5}" presName="conn2-1" presStyleLbl="parChTrans1D4" presStyleIdx="8" presStyleCnt="12"/>
      <dgm:spPr/>
    </dgm:pt>
    <dgm:pt modelId="{3748C7F7-0F2F-4793-842A-7E918DF16775}" type="pres">
      <dgm:prSet presAssocID="{76675228-583A-4AC6-9869-9D61D464FAC5}" presName="connTx" presStyleLbl="parChTrans1D4" presStyleIdx="8" presStyleCnt="12"/>
      <dgm:spPr/>
    </dgm:pt>
    <dgm:pt modelId="{A8D8E23C-323E-4A38-999B-FBD8CFD5DB18}" type="pres">
      <dgm:prSet presAssocID="{12A0B496-E754-4961-95CD-4D783407D828}" presName="root2" presStyleCnt="0"/>
      <dgm:spPr/>
    </dgm:pt>
    <dgm:pt modelId="{86843DBC-6AF7-47F5-92C6-FACA2E581CC8}" type="pres">
      <dgm:prSet presAssocID="{12A0B496-E754-4961-95CD-4D783407D828}" presName="LevelTwoTextNode" presStyleLbl="node4" presStyleIdx="8" presStyleCnt="12" custLinFactNeighborX="85236" custLinFactNeighborY="-6729">
        <dgm:presLayoutVars>
          <dgm:chPref val="3"/>
        </dgm:presLayoutVars>
      </dgm:prSet>
      <dgm:spPr/>
    </dgm:pt>
    <dgm:pt modelId="{834E4597-A798-4F16-A46F-F1EA0BF7FE13}" type="pres">
      <dgm:prSet presAssocID="{12A0B496-E754-4961-95CD-4D783407D828}" presName="level3hierChild" presStyleCnt="0"/>
      <dgm:spPr/>
    </dgm:pt>
    <dgm:pt modelId="{275834F8-0C17-43B9-BEE5-2C9F5425F35F}" type="pres">
      <dgm:prSet presAssocID="{A3773CF0-64A7-4C82-A784-8ADACAEDA30A}" presName="conn2-1" presStyleLbl="parChTrans1D4" presStyleIdx="9" presStyleCnt="12"/>
      <dgm:spPr/>
    </dgm:pt>
    <dgm:pt modelId="{22151CF0-AE49-4B7A-BD5C-3AC5CBF1BEBF}" type="pres">
      <dgm:prSet presAssocID="{A3773CF0-64A7-4C82-A784-8ADACAEDA30A}" presName="connTx" presStyleLbl="parChTrans1D4" presStyleIdx="9" presStyleCnt="12"/>
      <dgm:spPr/>
    </dgm:pt>
    <dgm:pt modelId="{75F2D352-DADD-40E3-ACE3-AC4600523750}" type="pres">
      <dgm:prSet presAssocID="{066F8A92-EA85-4EB8-9080-7AF2818B4E1B}" presName="root2" presStyleCnt="0"/>
      <dgm:spPr/>
    </dgm:pt>
    <dgm:pt modelId="{1FCADF04-CE04-41C4-9DFE-1BE3F3760BD4}" type="pres">
      <dgm:prSet presAssocID="{066F8A92-EA85-4EB8-9080-7AF2818B4E1B}" presName="LevelTwoTextNode" presStyleLbl="node4" presStyleIdx="9" presStyleCnt="12" custLinFactNeighborX="85236" custLinFactNeighborY="-6729">
        <dgm:presLayoutVars>
          <dgm:chPref val="3"/>
        </dgm:presLayoutVars>
      </dgm:prSet>
      <dgm:spPr/>
    </dgm:pt>
    <dgm:pt modelId="{8896E788-D8C6-41A5-8A41-56F4C3C3F2A1}" type="pres">
      <dgm:prSet presAssocID="{066F8A92-EA85-4EB8-9080-7AF2818B4E1B}" presName="level3hierChild" presStyleCnt="0"/>
      <dgm:spPr/>
    </dgm:pt>
    <dgm:pt modelId="{8A2AFA68-4DE2-443D-BC88-58099FFE8EB3}" type="pres">
      <dgm:prSet presAssocID="{C9D1E0BA-B491-49B3-AAE4-852CBE419067}" presName="conn2-1" presStyleLbl="parChTrans1D4" presStyleIdx="10" presStyleCnt="12"/>
      <dgm:spPr/>
    </dgm:pt>
    <dgm:pt modelId="{F958BF61-1DF1-458C-BFD7-41023D5F4D11}" type="pres">
      <dgm:prSet presAssocID="{C9D1E0BA-B491-49B3-AAE4-852CBE419067}" presName="connTx" presStyleLbl="parChTrans1D4" presStyleIdx="10" presStyleCnt="12"/>
      <dgm:spPr/>
    </dgm:pt>
    <dgm:pt modelId="{A37D6E4A-D280-4BF0-8C12-0A199FC264BE}" type="pres">
      <dgm:prSet presAssocID="{555BC23F-9DB0-4D7E-998E-7611CF7E5AA5}" presName="root2" presStyleCnt="0"/>
      <dgm:spPr/>
    </dgm:pt>
    <dgm:pt modelId="{850A96ED-5C5C-4899-9E1B-C0A98749A624}" type="pres">
      <dgm:prSet presAssocID="{555BC23F-9DB0-4D7E-998E-7611CF7E5AA5}" presName="LevelTwoTextNode" presStyleLbl="node4" presStyleIdx="10" presStyleCnt="12" custLinFactNeighborX="85236" custLinFactNeighborY="-6729">
        <dgm:presLayoutVars>
          <dgm:chPref val="3"/>
        </dgm:presLayoutVars>
      </dgm:prSet>
      <dgm:spPr/>
    </dgm:pt>
    <dgm:pt modelId="{B899F6D2-6D20-4E32-AAE6-E916ACA62FCE}" type="pres">
      <dgm:prSet presAssocID="{555BC23F-9DB0-4D7E-998E-7611CF7E5AA5}" presName="level3hierChild" presStyleCnt="0"/>
      <dgm:spPr/>
    </dgm:pt>
    <dgm:pt modelId="{7D090807-16E6-493A-8551-B2B8AD196509}" type="pres">
      <dgm:prSet presAssocID="{923369DD-C457-4C58-B541-AAF49E74AF63}" presName="conn2-1" presStyleLbl="parChTrans1D4" presStyleIdx="11" presStyleCnt="12"/>
      <dgm:spPr/>
    </dgm:pt>
    <dgm:pt modelId="{98901800-2B7F-427C-9209-A01F55E743AD}" type="pres">
      <dgm:prSet presAssocID="{923369DD-C457-4C58-B541-AAF49E74AF63}" presName="connTx" presStyleLbl="parChTrans1D4" presStyleIdx="11" presStyleCnt="12"/>
      <dgm:spPr/>
    </dgm:pt>
    <dgm:pt modelId="{07D50189-D1D1-47C7-95F4-678D3312042D}" type="pres">
      <dgm:prSet presAssocID="{1EB5622E-9C98-445D-9525-6F0500B402D4}" presName="root2" presStyleCnt="0"/>
      <dgm:spPr/>
    </dgm:pt>
    <dgm:pt modelId="{8B881013-3138-4099-B6B6-BA0A4E9052D0}" type="pres">
      <dgm:prSet presAssocID="{1EB5622E-9C98-445D-9525-6F0500B402D4}" presName="LevelTwoTextNode" presStyleLbl="node4" presStyleIdx="11" presStyleCnt="12" custLinFactNeighborX="85236" custLinFactNeighborY="-6729">
        <dgm:presLayoutVars>
          <dgm:chPref val="3"/>
        </dgm:presLayoutVars>
      </dgm:prSet>
      <dgm:spPr/>
    </dgm:pt>
    <dgm:pt modelId="{FA0801D4-DBE2-437D-8DE7-6B8515FC4C2F}" type="pres">
      <dgm:prSet presAssocID="{1EB5622E-9C98-445D-9525-6F0500B402D4}" presName="level3hierChild" presStyleCnt="0"/>
      <dgm:spPr/>
    </dgm:pt>
    <dgm:pt modelId="{B1B6B277-2B43-436A-85B6-9FC1BF01B38B}" type="pres">
      <dgm:prSet presAssocID="{14C76D3E-2A05-41DA-9313-2F9AA349B702}" presName="conn2-1" presStyleLbl="parChTrans1D3" presStyleIdx="3" presStyleCnt="5"/>
      <dgm:spPr/>
    </dgm:pt>
    <dgm:pt modelId="{D47E7661-C271-4E15-A4C7-43EF2FC52BF8}" type="pres">
      <dgm:prSet presAssocID="{14C76D3E-2A05-41DA-9313-2F9AA349B702}" presName="connTx" presStyleLbl="parChTrans1D3" presStyleIdx="3" presStyleCnt="5"/>
      <dgm:spPr/>
    </dgm:pt>
    <dgm:pt modelId="{513C60CF-F416-4D49-82BF-BE4AD19CAC33}" type="pres">
      <dgm:prSet presAssocID="{304161B8-C044-420B-96CF-A0C98F49BB95}" presName="root2" presStyleCnt="0"/>
      <dgm:spPr/>
    </dgm:pt>
    <dgm:pt modelId="{32D6A201-3238-4017-8BFD-94F7F6EB0F3F}" type="pres">
      <dgm:prSet presAssocID="{304161B8-C044-420B-96CF-A0C98F49BB95}" presName="LevelTwoTextNode" presStyleLbl="node3" presStyleIdx="3" presStyleCnt="5" custScaleX="131936" custScaleY="93816" custLinFactY="-68229" custLinFactNeighborX="8972" custLinFactNeighborY="-100000">
        <dgm:presLayoutVars>
          <dgm:chPref val="3"/>
        </dgm:presLayoutVars>
      </dgm:prSet>
      <dgm:spPr/>
    </dgm:pt>
    <dgm:pt modelId="{8393245B-2267-42CF-B768-F4CD0E57A110}" type="pres">
      <dgm:prSet presAssocID="{304161B8-C044-420B-96CF-A0C98F49BB95}" presName="level3hierChild" presStyleCnt="0"/>
      <dgm:spPr/>
    </dgm:pt>
    <dgm:pt modelId="{2E5173E8-5943-4945-BDAA-62240D016BDB}" type="pres">
      <dgm:prSet presAssocID="{D2DC17F1-C6AB-403D-9074-753AC341300F}" presName="conn2-1" presStyleLbl="parChTrans1D3" presStyleIdx="4" presStyleCnt="5"/>
      <dgm:spPr/>
    </dgm:pt>
    <dgm:pt modelId="{424E92A7-6713-4280-AD23-4653D93CF81C}" type="pres">
      <dgm:prSet presAssocID="{D2DC17F1-C6AB-403D-9074-753AC341300F}" presName="connTx" presStyleLbl="parChTrans1D3" presStyleIdx="4" presStyleCnt="5"/>
      <dgm:spPr/>
    </dgm:pt>
    <dgm:pt modelId="{2DFA8ADE-8987-43F4-B907-8E3DE6B0E469}" type="pres">
      <dgm:prSet presAssocID="{29872507-2B6A-4DB8-96FD-2B4909EA54F7}" presName="root2" presStyleCnt="0"/>
      <dgm:spPr/>
    </dgm:pt>
    <dgm:pt modelId="{BED31DD3-0652-4EAE-8FBC-EF92D2CCFD3D}" type="pres">
      <dgm:prSet presAssocID="{29872507-2B6A-4DB8-96FD-2B4909EA54F7}" presName="LevelTwoTextNode" presStyleLbl="node3" presStyleIdx="4" presStyleCnt="5" custScaleX="131936" custScaleY="93816" custLinFactY="-68229" custLinFactNeighborX="8972" custLinFactNeighborY="-100000">
        <dgm:presLayoutVars>
          <dgm:chPref val="3"/>
        </dgm:presLayoutVars>
      </dgm:prSet>
      <dgm:spPr/>
    </dgm:pt>
    <dgm:pt modelId="{10A444F6-4631-402C-912F-55B5CFFC5254}" type="pres">
      <dgm:prSet presAssocID="{29872507-2B6A-4DB8-96FD-2B4909EA54F7}" presName="level3hierChild" presStyleCnt="0"/>
      <dgm:spPr/>
    </dgm:pt>
  </dgm:ptLst>
  <dgm:cxnLst>
    <dgm:cxn modelId="{E56CD401-D318-4329-9532-D88A9C2C7B81}" srcId="{92B90A9B-FD25-4229-970F-E61896599228}" destId="{391DF745-D184-4B23-85AA-E3A4CB9AF699}" srcOrd="2" destOrd="0" parTransId="{8387DE38-F46D-4F0D-91BE-277CB99EBCC5}" sibTransId="{F9FBBA9D-6D06-40A4-B48D-94812A751D4C}"/>
    <dgm:cxn modelId="{213AD703-3253-471D-8C81-932A25FE2CCF}" type="presOf" srcId="{77777617-B7B6-4B88-B257-937807212EF8}" destId="{4CEB0336-2388-4F1B-B902-0763080C94AF}" srcOrd="0" destOrd="0" presId="urn:microsoft.com/office/officeart/2005/8/layout/hierarchy2"/>
    <dgm:cxn modelId="{28FFE404-3505-4160-B737-63C5A66D7298}" srcId="{E18F8E75-8CC5-4439-8F3F-B17FB6E62CA5}" destId="{A10B470A-0A77-47FF-AA2A-6D5ECFAECCC5}" srcOrd="0" destOrd="0" parTransId="{9176E167-EE08-4F26-AE81-BD77B617918B}" sibTransId="{8D423176-D37A-420F-BA87-3428DDCC890A}"/>
    <dgm:cxn modelId="{DA1A9B06-F0E1-4150-842F-D6AA09D85EB3}" type="presOf" srcId="{CE30EA9C-C5B0-4514-AFD9-51007A0EAC36}" destId="{3B9790EB-2208-4763-93DE-DEFB9F7B806A}" srcOrd="0" destOrd="0" presId="urn:microsoft.com/office/officeart/2005/8/layout/hierarchy2"/>
    <dgm:cxn modelId="{2B187E07-BAFC-4E95-9B5F-4BD73F43D331}" type="presOf" srcId="{C9D1E0BA-B491-49B3-AAE4-852CBE419067}" destId="{8A2AFA68-4DE2-443D-BC88-58099FFE8EB3}" srcOrd="0" destOrd="0" presId="urn:microsoft.com/office/officeart/2005/8/layout/hierarchy2"/>
    <dgm:cxn modelId="{85331A08-85C7-4C5B-A7C2-74DEE50FF580}" type="presOf" srcId="{923369DD-C457-4C58-B541-AAF49E74AF63}" destId="{98901800-2B7F-427C-9209-A01F55E743AD}" srcOrd="1" destOrd="0" presId="urn:microsoft.com/office/officeart/2005/8/layout/hierarchy2"/>
    <dgm:cxn modelId="{E3087908-EACC-4CAC-9A00-5C07FCB0E76B}" type="presOf" srcId="{CDE8EFDA-6C29-4BF8-9103-E30F04EECBC2}" destId="{1AEAF3E6-55A5-4E01-BBEB-3B2F66EEB953}" srcOrd="1" destOrd="0" presId="urn:microsoft.com/office/officeart/2005/8/layout/hierarchy2"/>
    <dgm:cxn modelId="{B207D50F-5130-4101-994D-356B6AC348A5}" type="presOf" srcId="{9176E167-EE08-4F26-AE81-BD77B617918B}" destId="{F8B11E1E-B4BF-48D1-926F-C731FD640429}" srcOrd="1" destOrd="0" presId="urn:microsoft.com/office/officeart/2005/8/layout/hierarchy2"/>
    <dgm:cxn modelId="{65577C15-213F-44C6-BB78-1C36716F1AF6}" srcId="{92B90A9B-FD25-4229-970F-E61896599228}" destId="{E18F8E75-8CC5-4439-8F3F-B17FB6E62CA5}" srcOrd="0" destOrd="0" parTransId="{2CAA2416-9AC7-41FD-9257-70D7C87ABA9B}" sibTransId="{DE34114C-9CAC-44BC-ABEA-148E336E512A}"/>
    <dgm:cxn modelId="{935C1216-9939-48B5-B5B1-9A4937E47F8F}" type="presOf" srcId="{8387DE38-F46D-4F0D-91BE-277CB99EBCC5}" destId="{D644A461-9F4B-4B73-918D-FCA50C775412}" srcOrd="0" destOrd="0" presId="urn:microsoft.com/office/officeart/2005/8/layout/hierarchy2"/>
    <dgm:cxn modelId="{D342AE16-0CA4-489B-85B0-D072AB9DA7B0}" type="presOf" srcId="{E18F8E75-8CC5-4439-8F3F-B17FB6E62CA5}" destId="{71A6F042-04B7-422C-8BE6-65D7470DD674}" srcOrd="0" destOrd="0" presId="urn:microsoft.com/office/officeart/2005/8/layout/hierarchy2"/>
    <dgm:cxn modelId="{96081B1A-846F-4742-9B0A-F59C99C126D3}" type="presOf" srcId="{EE3A1090-8E8D-4A7A-81AB-195C8C5C5DAD}" destId="{A36D3EB4-0AC3-4DBF-81D6-44C798A5D179}" srcOrd="1" destOrd="0" presId="urn:microsoft.com/office/officeart/2005/8/layout/hierarchy2"/>
    <dgm:cxn modelId="{BAC3691D-0949-4371-B441-03D8BAEB4EA5}" type="presOf" srcId="{B6B76660-1C7F-4BFF-896B-68C1B334CC92}" destId="{4E3AFBE2-1A38-4D83-97E5-C89C387DE77C}" srcOrd="1" destOrd="0" presId="urn:microsoft.com/office/officeart/2005/8/layout/hierarchy2"/>
    <dgm:cxn modelId="{DF62AD1D-A94E-49AF-A39A-81D6F671976C}" type="presOf" srcId="{C9D1E0BA-B491-49B3-AAE4-852CBE419067}" destId="{F958BF61-1DF1-458C-BFD7-41023D5F4D11}" srcOrd="1" destOrd="0" presId="urn:microsoft.com/office/officeart/2005/8/layout/hierarchy2"/>
    <dgm:cxn modelId="{5D455A21-F520-4E8B-BFF3-2BF323CAB365}" type="presOf" srcId="{4A85840D-2D75-4325-BD7F-54E2716B386A}" destId="{FDF3E324-921A-4AB6-A932-0B89137328B4}" srcOrd="0" destOrd="0" presId="urn:microsoft.com/office/officeart/2005/8/layout/hierarchy2"/>
    <dgm:cxn modelId="{5CCAB521-D207-4E47-B2D1-1C8CED21B035}" type="presOf" srcId="{D6FC34E5-596B-43E1-938E-33BB8889489D}" destId="{9797A819-B2EA-4274-BACB-451BD78E1603}" srcOrd="0" destOrd="0" presId="urn:microsoft.com/office/officeart/2005/8/layout/hierarchy2"/>
    <dgm:cxn modelId="{7A42DD23-2EA0-4870-99A5-539D6F71CE34}" type="presOf" srcId="{262EF901-8EC2-44B6-B547-5620B810E39E}" destId="{D832FE51-9F44-4209-B2AD-5EE0B19BACA6}" srcOrd="1" destOrd="0" presId="urn:microsoft.com/office/officeart/2005/8/layout/hierarchy2"/>
    <dgm:cxn modelId="{DF4D7329-4FBC-4C51-8D95-F9291843FA62}" srcId="{4A85840D-2D75-4325-BD7F-54E2716B386A}" destId="{12A0B496-E754-4961-95CD-4D783407D828}" srcOrd="0" destOrd="0" parTransId="{76675228-583A-4AC6-9869-9D61D464FAC5}" sibTransId="{49877628-AE59-411E-9351-5020210893E1}"/>
    <dgm:cxn modelId="{3139072B-3D2E-49CC-9B3D-F187C47162A3}" srcId="{D6FC34E5-596B-43E1-938E-33BB8889489D}" destId="{92B90A9B-FD25-4229-970F-E61896599228}" srcOrd="1" destOrd="0" parTransId="{EE3A1090-8E8D-4A7A-81AB-195C8C5C5DAD}" sibTransId="{7D203FD1-54AB-4B26-890E-8F7DD1D9E56E}"/>
    <dgm:cxn modelId="{EE7F5030-E4DC-4148-B607-0E1836B8417F}" type="presOf" srcId="{D2DC17F1-C6AB-403D-9074-753AC341300F}" destId="{424E92A7-6713-4280-AD23-4653D93CF81C}" srcOrd="1" destOrd="0" presId="urn:microsoft.com/office/officeart/2005/8/layout/hierarchy2"/>
    <dgm:cxn modelId="{D071C631-DA1A-4E03-94D8-26578FBFC04E}" type="presOf" srcId="{CA096389-A9B9-40C8-B541-C67CF899EEFB}" destId="{AA86A77F-F9B5-4465-BAF3-496DE87A14F3}" srcOrd="1" destOrd="0" presId="urn:microsoft.com/office/officeart/2005/8/layout/hierarchy2"/>
    <dgm:cxn modelId="{34129637-3B83-4564-8713-D4702051EA0D}" srcId="{4A85840D-2D75-4325-BD7F-54E2716B386A}" destId="{1EB5622E-9C98-445D-9525-6F0500B402D4}" srcOrd="3" destOrd="0" parTransId="{923369DD-C457-4C58-B541-AAF49E74AF63}" sibTransId="{879F5F86-2EB4-40FF-B851-0CE6FE04B6E5}"/>
    <dgm:cxn modelId="{12534539-1E90-472E-B339-91B749C8424F}" type="presOf" srcId="{1EB5622E-9C98-445D-9525-6F0500B402D4}" destId="{8B881013-3138-4099-B6B6-BA0A4E9052D0}" srcOrd="0" destOrd="0" presId="urn:microsoft.com/office/officeart/2005/8/layout/hierarchy2"/>
    <dgm:cxn modelId="{8C952E5D-8AA7-424D-BA9F-392EF52673F5}" type="presOf" srcId="{47A08F00-2172-4DB9-A327-D0F692ADC35A}" destId="{20790E5F-4E29-4280-B893-196E86685EAE}" srcOrd="0" destOrd="0" presId="urn:microsoft.com/office/officeart/2005/8/layout/hierarchy2"/>
    <dgm:cxn modelId="{53EF115F-4DF2-4EE4-8B12-2E44F00189B7}" type="presOf" srcId="{CA8E98C3-2E63-4D4A-8488-AF96318610C4}" destId="{070A9366-13B0-444C-8118-2375D1F17167}" srcOrd="0" destOrd="0" presId="urn:microsoft.com/office/officeart/2005/8/layout/hierarchy2"/>
    <dgm:cxn modelId="{5C343660-B5CC-4FAC-9CAF-124883045C26}" type="presOf" srcId="{2CAA2416-9AC7-41FD-9257-70D7C87ABA9B}" destId="{9C6FAA42-FC71-4763-98C8-745638CD4908}" srcOrd="1" destOrd="0" presId="urn:microsoft.com/office/officeart/2005/8/layout/hierarchy2"/>
    <dgm:cxn modelId="{82C1F865-9355-4F65-8B56-17BF4F443BE7}" type="presOf" srcId="{A3773CF0-64A7-4C82-A784-8ADACAEDA30A}" destId="{275834F8-0C17-43B9-BEE5-2C9F5425F35F}" srcOrd="0" destOrd="0" presId="urn:microsoft.com/office/officeart/2005/8/layout/hierarchy2"/>
    <dgm:cxn modelId="{DC454268-6855-4BDE-B83E-3115A2598F7A}" srcId="{CE30EA9C-C5B0-4514-AFD9-51007A0EAC36}" destId="{CA8E98C3-2E63-4D4A-8488-AF96318610C4}" srcOrd="0" destOrd="0" parTransId="{3AD79D8F-364F-443B-89F4-DBF33656E62F}" sibTransId="{B062E45D-366F-44A1-B05F-E8B4068F86DB}"/>
    <dgm:cxn modelId="{6DA87F6A-341E-487A-80D0-9A3A3F189E18}" type="presOf" srcId="{A3773CF0-64A7-4C82-A784-8ADACAEDA30A}" destId="{22151CF0-AE49-4B7A-BD5C-3AC5CBF1BEBF}" srcOrd="1" destOrd="0" presId="urn:microsoft.com/office/officeart/2005/8/layout/hierarchy2"/>
    <dgm:cxn modelId="{C244216B-05B4-4F1D-BEF8-3B517911E72E}" type="presOf" srcId="{92B90A9B-FD25-4229-970F-E61896599228}" destId="{DB50CB00-5250-4879-8DA8-029F7075885F}" srcOrd="0" destOrd="0" presId="urn:microsoft.com/office/officeart/2005/8/layout/hierarchy2"/>
    <dgm:cxn modelId="{820AE84C-204A-46A5-B1B8-BA5B0CD35687}" srcId="{188D1EEE-0589-4614-B3A6-5B4305F5786F}" destId="{BF5BEBF9-5357-4FB6-925A-9064D0ABB17E}" srcOrd="1" destOrd="0" parTransId="{06FA2C88-EC11-49E7-8C82-826C782B80CB}" sibTransId="{59F3FB4F-189C-47F5-AE43-6CB4B3045969}"/>
    <dgm:cxn modelId="{4F377A6E-478E-4692-B113-99F129DF0680}" srcId="{4A85840D-2D75-4325-BD7F-54E2716B386A}" destId="{066F8A92-EA85-4EB8-9080-7AF2818B4E1B}" srcOrd="1" destOrd="0" parTransId="{A3773CF0-64A7-4C82-A784-8ADACAEDA30A}" sibTransId="{E7337592-0776-43C0-92BE-A60F335F13D2}"/>
    <dgm:cxn modelId="{A54C054F-1E18-4AC0-8EE3-27E6377ACE8C}" type="presOf" srcId="{304161B8-C044-420B-96CF-A0C98F49BB95}" destId="{32D6A201-3238-4017-8BFD-94F7F6EB0F3F}" srcOrd="0" destOrd="0" presId="urn:microsoft.com/office/officeart/2005/8/layout/hierarchy2"/>
    <dgm:cxn modelId="{6F167852-3A20-42B6-9897-FBC5EE03CE3F}" srcId="{D6FC34E5-596B-43E1-938E-33BB8889489D}" destId="{304161B8-C044-420B-96CF-A0C98F49BB95}" srcOrd="3" destOrd="0" parTransId="{14C76D3E-2A05-41DA-9313-2F9AA349B702}" sibTransId="{4D9DF350-3B72-4A03-B102-C16496FC6CBC}"/>
    <dgm:cxn modelId="{95579254-6DFB-4A98-A9CC-1DB328352E7B}" srcId="{E18F8E75-8CC5-4439-8F3F-B17FB6E62CA5}" destId="{47A08F00-2172-4DB9-A327-D0F692ADC35A}" srcOrd="1" destOrd="0" parTransId="{CDE8EFDA-6C29-4BF8-9103-E30F04EECBC2}" sibTransId="{13211B0F-89F7-4910-99B9-4978AFD57617}"/>
    <dgm:cxn modelId="{520FE278-65A4-4399-88BF-1645ECFFE2E2}" type="presOf" srcId="{923369DD-C457-4C58-B541-AAF49E74AF63}" destId="{7D090807-16E6-493A-8551-B2B8AD196509}" srcOrd="0" destOrd="0" presId="urn:microsoft.com/office/officeart/2005/8/layout/hierarchy2"/>
    <dgm:cxn modelId="{70008359-B24E-496E-A0B9-6289117C55CE}" type="presOf" srcId="{3AD79D8F-364F-443B-89F4-DBF33656E62F}" destId="{84B8E8C0-8CAA-479F-9136-75A6CA7C4958}" srcOrd="0" destOrd="0" presId="urn:microsoft.com/office/officeart/2005/8/layout/hierarchy2"/>
    <dgm:cxn modelId="{5ACA9B5A-13F3-4327-8DEC-06E5B2D4BFC3}" type="presOf" srcId="{2F14559B-51BE-44F7-92F4-15D2660535B7}" destId="{D4479954-B571-4AE4-A0CC-DC771B5EE052}" srcOrd="0" destOrd="0" presId="urn:microsoft.com/office/officeart/2005/8/layout/hierarchy2"/>
    <dgm:cxn modelId="{76DCE77D-3366-44A8-9D34-33AFF54D973E}" type="presOf" srcId="{3AD79D8F-364F-443B-89F4-DBF33656E62F}" destId="{2627E7ED-5DEB-41D7-92B5-DBF8030BAADC}" srcOrd="1" destOrd="0" presId="urn:microsoft.com/office/officeart/2005/8/layout/hierarchy2"/>
    <dgm:cxn modelId="{31D91885-E398-4D6C-BFD3-F9685E43C3F2}" type="presOf" srcId="{12A0B496-E754-4961-95CD-4D783407D828}" destId="{86843DBC-6AF7-47F5-92C6-FACA2E581CC8}" srcOrd="0" destOrd="0" presId="urn:microsoft.com/office/officeart/2005/8/layout/hierarchy2"/>
    <dgm:cxn modelId="{85509086-109C-4FED-8B32-FD14FC7749DA}" type="presOf" srcId="{BF5BEBF9-5357-4FB6-925A-9064D0ABB17E}" destId="{C168BF23-9B27-4CC6-A02E-0780BF10EA09}" srcOrd="0" destOrd="0" presId="urn:microsoft.com/office/officeart/2005/8/layout/hierarchy2"/>
    <dgm:cxn modelId="{8CA0A887-1D3E-484B-A637-B6997CDB2D3B}" type="presOf" srcId="{FFA8068A-605A-4954-97BA-6F314D602523}" destId="{675E4A61-03D3-4A9A-9D0C-52093115F74F}" srcOrd="0" destOrd="0" presId="urn:microsoft.com/office/officeart/2005/8/layout/hierarchy2"/>
    <dgm:cxn modelId="{450C748A-B575-4730-AB88-B9DEB5220399}" type="presOf" srcId="{262EF901-8EC2-44B6-B547-5620B810E39E}" destId="{53C8F348-A929-41DE-9EEE-DC769782255A}" srcOrd="0" destOrd="0" presId="urn:microsoft.com/office/officeart/2005/8/layout/hierarchy2"/>
    <dgm:cxn modelId="{F4057A8C-C01B-467C-833B-837D6D7C8D30}" type="presOf" srcId="{9176E167-EE08-4F26-AE81-BD77B617918B}" destId="{CDB1A9BC-1DB4-44A4-8284-3780C66C79F9}" srcOrd="0" destOrd="0" presId="urn:microsoft.com/office/officeart/2005/8/layout/hierarchy2"/>
    <dgm:cxn modelId="{3D49EF90-A5EA-4F1C-9E92-2FBBB723EF27}" srcId="{92B90A9B-FD25-4229-970F-E61896599228}" destId="{188D1EEE-0589-4614-B3A6-5B4305F5786F}" srcOrd="1" destOrd="0" parTransId="{49BECE68-5473-4189-8B13-FF28F0E055F1}" sibTransId="{620440E7-2458-460A-86DD-A8FD38A10387}"/>
    <dgm:cxn modelId="{C4C87593-0783-4FC2-A944-8903AFDDAF52}" type="presOf" srcId="{8387DE38-F46D-4F0D-91BE-277CB99EBCC5}" destId="{F7217E5B-D027-4D7F-83B6-EB82DBB0A771}" srcOrd="1" destOrd="0" presId="urn:microsoft.com/office/officeart/2005/8/layout/hierarchy2"/>
    <dgm:cxn modelId="{55440096-B84D-4B4E-BA91-2B9240FA2F60}" srcId="{4A85840D-2D75-4325-BD7F-54E2716B386A}" destId="{555BC23F-9DB0-4D7E-998E-7611CF7E5AA5}" srcOrd="2" destOrd="0" parTransId="{C9D1E0BA-B491-49B3-AAE4-852CBE419067}" sibTransId="{BBCCE96F-2B58-43F8-A423-B712532D1F24}"/>
    <dgm:cxn modelId="{7D52D596-83B5-4962-9469-2878571C9638}" type="presOf" srcId="{EE3A1090-8E8D-4A7A-81AB-195C8C5C5DAD}" destId="{87886E04-B763-452D-A957-5AE26E419D60}" srcOrd="0" destOrd="0" presId="urn:microsoft.com/office/officeart/2005/8/layout/hierarchy2"/>
    <dgm:cxn modelId="{0EEECE98-BF0F-4348-B64F-C8248B7C809F}" type="presOf" srcId="{76675228-583A-4AC6-9869-9D61D464FAC5}" destId="{6688A78D-8702-4BCF-913B-DAAABF7B964D}" srcOrd="0" destOrd="0" presId="urn:microsoft.com/office/officeart/2005/8/layout/hierarchy2"/>
    <dgm:cxn modelId="{170D9C9B-6145-4E94-B72F-8FCE564E9DD0}" type="presOf" srcId="{06FA2C88-EC11-49E7-8C82-826C782B80CB}" destId="{4B1030F1-02DE-4B4B-A396-2497B7A034F1}" srcOrd="0" destOrd="0" presId="urn:microsoft.com/office/officeart/2005/8/layout/hierarchy2"/>
    <dgm:cxn modelId="{AFD218A3-EE26-42D2-9FAA-EC486CE8A236}" srcId="{2F14559B-51BE-44F7-92F4-15D2660535B7}" destId="{D6FC34E5-596B-43E1-938E-33BB8889489D}" srcOrd="0" destOrd="0" parTransId="{CA096389-A9B9-40C8-B541-C67CF899EEFB}" sibTransId="{B73C8479-9E46-4F2B-919E-1AF01B311AFB}"/>
    <dgm:cxn modelId="{77711FA6-007C-4B09-A879-849C904550C7}" type="presOf" srcId="{CDE8EFDA-6C29-4BF8-9103-E30F04EECBC2}" destId="{8A8E55F3-AB9C-4724-866E-0B8CF5C26D17}" srcOrd="0" destOrd="0" presId="urn:microsoft.com/office/officeart/2005/8/layout/hierarchy2"/>
    <dgm:cxn modelId="{0B0947A7-9595-41AA-B96C-AD79249C4372}" srcId="{D6FC34E5-596B-43E1-938E-33BB8889489D}" destId="{CE30EA9C-C5B0-4514-AFD9-51007A0EAC36}" srcOrd="0" destOrd="0" parTransId="{262EF901-8EC2-44B6-B547-5620B810E39E}" sibTransId="{06DB062E-2F37-4345-820C-5E771C57D703}"/>
    <dgm:cxn modelId="{9908B7A9-D6D2-4096-A542-96323FC8F37B}" srcId="{77777617-B7B6-4B88-B257-937807212EF8}" destId="{2F14559B-51BE-44F7-92F4-15D2660535B7}" srcOrd="0" destOrd="0" parTransId="{1DD34B61-DC5F-4A91-B502-D48153A4DA99}" sibTransId="{54ABA482-D52E-4328-AFA3-FD5CBF32DF58}"/>
    <dgm:cxn modelId="{016F86AA-A06A-476B-B27F-F2DE3AEF6F3C}" type="presOf" srcId="{FFA8068A-605A-4954-97BA-6F314D602523}" destId="{F59A231F-7A04-484E-B1E0-70EFFB87298C}" srcOrd="1" destOrd="0" presId="urn:microsoft.com/office/officeart/2005/8/layout/hierarchy2"/>
    <dgm:cxn modelId="{1041AAAD-9A3C-4E87-848E-4BEC6BA8C7F9}" srcId="{D6FC34E5-596B-43E1-938E-33BB8889489D}" destId="{29872507-2B6A-4DB8-96FD-2B4909EA54F7}" srcOrd="4" destOrd="0" parTransId="{D2DC17F1-C6AB-403D-9074-753AC341300F}" sibTransId="{C17C67D6-44DC-46DB-B4D1-580E9BC6CD11}"/>
    <dgm:cxn modelId="{61F2ACAD-181B-46AD-AD82-631D3EAEEC60}" type="presOf" srcId="{B6B76660-1C7F-4BFF-896B-68C1B334CC92}" destId="{068B55A4-E691-47EE-B561-9C6623F798BC}" srcOrd="0" destOrd="0" presId="urn:microsoft.com/office/officeart/2005/8/layout/hierarchy2"/>
    <dgm:cxn modelId="{32E2ADAF-2A23-429A-A3EC-B2202EE8351C}" srcId="{188D1EEE-0589-4614-B3A6-5B4305F5786F}" destId="{FD7B20AC-ABC8-4CA2-BBEA-E5FA3CCCEBB7}" srcOrd="0" destOrd="0" parTransId="{FFA8068A-605A-4954-97BA-6F314D602523}" sibTransId="{1DDBABEE-C276-4FD0-85B4-C003A4BDC8C0}"/>
    <dgm:cxn modelId="{4B5048B1-C4E0-4124-A4C8-950E675239D7}" type="presOf" srcId="{29872507-2B6A-4DB8-96FD-2B4909EA54F7}" destId="{BED31DD3-0652-4EAE-8FBC-EF92D2CCFD3D}" srcOrd="0" destOrd="0" presId="urn:microsoft.com/office/officeart/2005/8/layout/hierarchy2"/>
    <dgm:cxn modelId="{ED0F78B1-45B4-49EE-9403-FFC3BC95C860}" type="presOf" srcId="{76675228-583A-4AC6-9869-9D61D464FAC5}" destId="{3748C7F7-0F2F-4793-842A-7E918DF16775}" srcOrd="1" destOrd="0" presId="urn:microsoft.com/office/officeart/2005/8/layout/hierarchy2"/>
    <dgm:cxn modelId="{B9303DB6-D952-4296-9D77-593EC9B4F925}" type="presOf" srcId="{A10B470A-0A77-47FF-AA2A-6D5ECFAECCC5}" destId="{354FA451-9279-4899-8319-9047C49F3FE8}" srcOrd="0" destOrd="0" presId="urn:microsoft.com/office/officeart/2005/8/layout/hierarchy2"/>
    <dgm:cxn modelId="{C4F14EB8-701D-4601-B1A9-11E8627F5572}" type="presOf" srcId="{066F8A92-EA85-4EB8-9080-7AF2818B4E1B}" destId="{1FCADF04-CE04-41C4-9DFE-1BE3F3760BD4}" srcOrd="0" destOrd="0" presId="urn:microsoft.com/office/officeart/2005/8/layout/hierarchy2"/>
    <dgm:cxn modelId="{A8A083C2-90E5-4778-AD72-671419A7B81C}" type="presOf" srcId="{2CAA2416-9AC7-41FD-9257-70D7C87ABA9B}" destId="{23837A38-6CE1-455D-B1F2-3C2EFB8A4418}" srcOrd="0" destOrd="0" presId="urn:microsoft.com/office/officeart/2005/8/layout/hierarchy2"/>
    <dgm:cxn modelId="{BA4C97C2-93E0-48C8-80B7-94E188DD70E6}" type="presOf" srcId="{14C76D3E-2A05-41DA-9313-2F9AA349B702}" destId="{D47E7661-C271-4E15-A4C7-43EF2FC52BF8}" srcOrd="1" destOrd="0" presId="urn:microsoft.com/office/officeart/2005/8/layout/hierarchy2"/>
    <dgm:cxn modelId="{21606FC5-969E-4304-AB50-FBD12F2A5DCA}" type="presOf" srcId="{14C76D3E-2A05-41DA-9313-2F9AA349B702}" destId="{B1B6B277-2B43-436A-85B6-9FC1BF01B38B}" srcOrd="0" destOrd="0" presId="urn:microsoft.com/office/officeart/2005/8/layout/hierarchy2"/>
    <dgm:cxn modelId="{0E34ECCE-815F-4501-A524-27F0C2D86A42}" type="presOf" srcId="{CA096389-A9B9-40C8-B541-C67CF899EEFB}" destId="{FBA311E6-B765-46DD-B2B3-6255D2A1F474}" srcOrd="0" destOrd="0" presId="urn:microsoft.com/office/officeart/2005/8/layout/hierarchy2"/>
    <dgm:cxn modelId="{80170FD6-97A6-4E7A-A638-F7FB07757D20}" type="presOf" srcId="{06FA2C88-EC11-49E7-8C82-826C782B80CB}" destId="{538C5F7D-AAE9-4EE2-9E3A-2BE4ABCE01EA}" srcOrd="1" destOrd="0" presId="urn:microsoft.com/office/officeart/2005/8/layout/hierarchy2"/>
    <dgm:cxn modelId="{9C455FD6-F846-4B1F-9778-526978ABE300}" type="presOf" srcId="{D2DC17F1-C6AB-403D-9074-753AC341300F}" destId="{2E5173E8-5943-4945-BDAA-62240D016BDB}" srcOrd="0" destOrd="0" presId="urn:microsoft.com/office/officeart/2005/8/layout/hierarchy2"/>
    <dgm:cxn modelId="{7CC8FDDC-D460-4166-8F48-5AA7C93B5953}" type="presOf" srcId="{555BC23F-9DB0-4D7E-998E-7611CF7E5AA5}" destId="{850A96ED-5C5C-4899-9E1B-C0A98749A624}" srcOrd="0" destOrd="0" presId="urn:microsoft.com/office/officeart/2005/8/layout/hierarchy2"/>
    <dgm:cxn modelId="{EB17F2E0-CC68-414E-A839-DD40ACD1446A}" type="presOf" srcId="{49BECE68-5473-4189-8B13-FF28F0E055F1}" destId="{CC790AA3-AC6C-4160-877F-8B5416AB7CF5}" srcOrd="1" destOrd="0" presId="urn:microsoft.com/office/officeart/2005/8/layout/hierarchy2"/>
    <dgm:cxn modelId="{5BD7BEE5-E3E1-4E5C-99CB-7F78E4F2F0CA}" type="presOf" srcId="{188D1EEE-0589-4614-B3A6-5B4305F5786F}" destId="{AE3EC69B-D8FB-43E4-8CC3-942D3C817B32}" srcOrd="0" destOrd="0" presId="urn:microsoft.com/office/officeart/2005/8/layout/hierarchy2"/>
    <dgm:cxn modelId="{97ACD5ED-6AEB-48A2-BE08-9355232CB7D2}" type="presOf" srcId="{49BECE68-5473-4189-8B13-FF28F0E055F1}" destId="{C1DC5952-CBD7-4C81-95D0-F96F676185DF}" srcOrd="0" destOrd="0" presId="urn:microsoft.com/office/officeart/2005/8/layout/hierarchy2"/>
    <dgm:cxn modelId="{B28069F6-D6A1-45EB-8BA4-099D55DEFC22}" type="presOf" srcId="{FD7B20AC-ABC8-4CA2-BBEA-E5FA3CCCEBB7}" destId="{5DB9A838-3586-421C-B1F5-87FCC5D7DEC7}" srcOrd="0" destOrd="0" presId="urn:microsoft.com/office/officeart/2005/8/layout/hierarchy2"/>
    <dgm:cxn modelId="{ED0838F7-AD64-460D-9FF3-9CEC4C75236A}" srcId="{D6FC34E5-596B-43E1-938E-33BB8889489D}" destId="{4A85840D-2D75-4325-BD7F-54E2716B386A}" srcOrd="2" destOrd="0" parTransId="{B6B76660-1C7F-4BFF-896B-68C1B334CC92}" sibTransId="{D3359A0E-4C03-4BA1-AA19-261E99F0FAC3}"/>
    <dgm:cxn modelId="{AFC319FE-18A4-4906-8FF7-93D16CDAA62D}" type="presOf" srcId="{391DF745-D184-4B23-85AA-E3A4CB9AF699}" destId="{A75C8888-0DE0-4913-807A-78F90BC37D11}" srcOrd="0" destOrd="0" presId="urn:microsoft.com/office/officeart/2005/8/layout/hierarchy2"/>
    <dgm:cxn modelId="{57CB61E6-ADA5-486C-A129-58D0F9BE8767}" type="presParOf" srcId="{4CEB0336-2388-4F1B-B902-0763080C94AF}" destId="{6FC62621-17D7-4DB7-B789-73819B1637DF}" srcOrd="0" destOrd="0" presId="urn:microsoft.com/office/officeart/2005/8/layout/hierarchy2"/>
    <dgm:cxn modelId="{74AAA761-929B-4431-AF0B-717876153FB1}" type="presParOf" srcId="{6FC62621-17D7-4DB7-B789-73819B1637DF}" destId="{D4479954-B571-4AE4-A0CC-DC771B5EE052}" srcOrd="0" destOrd="0" presId="urn:microsoft.com/office/officeart/2005/8/layout/hierarchy2"/>
    <dgm:cxn modelId="{86E8D50D-1B9A-48CF-9A37-A7C5D330D74B}" type="presParOf" srcId="{6FC62621-17D7-4DB7-B789-73819B1637DF}" destId="{C491AF5C-62BD-4E6D-B476-57A5B4B1597F}" srcOrd="1" destOrd="0" presId="urn:microsoft.com/office/officeart/2005/8/layout/hierarchy2"/>
    <dgm:cxn modelId="{2974E3FF-2F97-49B3-B4EC-9FE6B95D543A}" type="presParOf" srcId="{C491AF5C-62BD-4E6D-B476-57A5B4B1597F}" destId="{FBA311E6-B765-46DD-B2B3-6255D2A1F474}" srcOrd="0" destOrd="0" presId="urn:microsoft.com/office/officeart/2005/8/layout/hierarchy2"/>
    <dgm:cxn modelId="{253C3937-D291-48A1-AD78-6B47265B0929}" type="presParOf" srcId="{FBA311E6-B765-46DD-B2B3-6255D2A1F474}" destId="{AA86A77F-F9B5-4465-BAF3-496DE87A14F3}" srcOrd="0" destOrd="0" presId="urn:microsoft.com/office/officeart/2005/8/layout/hierarchy2"/>
    <dgm:cxn modelId="{D0FFF6C2-7B3D-4F6D-815B-7D4F88D2A4B9}" type="presParOf" srcId="{C491AF5C-62BD-4E6D-B476-57A5B4B1597F}" destId="{055EB669-E697-4EAA-B35D-04939CA2F88A}" srcOrd="1" destOrd="0" presId="urn:microsoft.com/office/officeart/2005/8/layout/hierarchy2"/>
    <dgm:cxn modelId="{6C5A37DB-C38F-47BE-B9A0-E70AFA768BE1}" type="presParOf" srcId="{055EB669-E697-4EAA-B35D-04939CA2F88A}" destId="{9797A819-B2EA-4274-BACB-451BD78E1603}" srcOrd="0" destOrd="0" presId="urn:microsoft.com/office/officeart/2005/8/layout/hierarchy2"/>
    <dgm:cxn modelId="{29584021-5ECA-4270-8A94-75489A4AAD9C}" type="presParOf" srcId="{055EB669-E697-4EAA-B35D-04939CA2F88A}" destId="{5D079EF5-685E-47C3-8613-D604554D5F94}" srcOrd="1" destOrd="0" presId="urn:microsoft.com/office/officeart/2005/8/layout/hierarchy2"/>
    <dgm:cxn modelId="{21549141-E5B4-47C0-9F21-F0FA01827D2A}" type="presParOf" srcId="{5D079EF5-685E-47C3-8613-D604554D5F94}" destId="{53C8F348-A929-41DE-9EEE-DC769782255A}" srcOrd="0" destOrd="0" presId="urn:microsoft.com/office/officeart/2005/8/layout/hierarchy2"/>
    <dgm:cxn modelId="{C36630FF-8282-4718-8505-F930F309DE8A}" type="presParOf" srcId="{53C8F348-A929-41DE-9EEE-DC769782255A}" destId="{D832FE51-9F44-4209-B2AD-5EE0B19BACA6}" srcOrd="0" destOrd="0" presId="urn:microsoft.com/office/officeart/2005/8/layout/hierarchy2"/>
    <dgm:cxn modelId="{A7119FDA-3E44-4889-AA63-0A363E1C7CB4}" type="presParOf" srcId="{5D079EF5-685E-47C3-8613-D604554D5F94}" destId="{8A592E21-F61C-42CE-8524-3B8244816CDA}" srcOrd="1" destOrd="0" presId="urn:microsoft.com/office/officeart/2005/8/layout/hierarchy2"/>
    <dgm:cxn modelId="{2E3DEB74-18A2-4365-8ABE-BBD197BBF340}" type="presParOf" srcId="{8A592E21-F61C-42CE-8524-3B8244816CDA}" destId="{3B9790EB-2208-4763-93DE-DEFB9F7B806A}" srcOrd="0" destOrd="0" presId="urn:microsoft.com/office/officeart/2005/8/layout/hierarchy2"/>
    <dgm:cxn modelId="{A4F8293F-CA75-4C3C-A76B-9E72B2A9FB08}" type="presParOf" srcId="{8A592E21-F61C-42CE-8524-3B8244816CDA}" destId="{5E8A229B-C63F-485F-9C0F-4CE0F729735C}" srcOrd="1" destOrd="0" presId="urn:microsoft.com/office/officeart/2005/8/layout/hierarchy2"/>
    <dgm:cxn modelId="{54B4F63D-4A3A-4953-89A5-561F4D5E47C5}" type="presParOf" srcId="{5E8A229B-C63F-485F-9C0F-4CE0F729735C}" destId="{84B8E8C0-8CAA-479F-9136-75A6CA7C4958}" srcOrd="0" destOrd="0" presId="urn:microsoft.com/office/officeart/2005/8/layout/hierarchy2"/>
    <dgm:cxn modelId="{9A5B37B5-9EC3-45B0-8202-4EAFC3442809}" type="presParOf" srcId="{84B8E8C0-8CAA-479F-9136-75A6CA7C4958}" destId="{2627E7ED-5DEB-41D7-92B5-DBF8030BAADC}" srcOrd="0" destOrd="0" presId="urn:microsoft.com/office/officeart/2005/8/layout/hierarchy2"/>
    <dgm:cxn modelId="{EB27CF30-8F26-4FF8-8BE8-45585E76DE33}" type="presParOf" srcId="{5E8A229B-C63F-485F-9C0F-4CE0F729735C}" destId="{2AE82CBD-00A7-494C-A298-F53A4E912FEA}" srcOrd="1" destOrd="0" presId="urn:microsoft.com/office/officeart/2005/8/layout/hierarchy2"/>
    <dgm:cxn modelId="{D09650DF-3D2E-4AF9-B578-5AA17E6E74AE}" type="presParOf" srcId="{2AE82CBD-00A7-494C-A298-F53A4E912FEA}" destId="{070A9366-13B0-444C-8118-2375D1F17167}" srcOrd="0" destOrd="0" presId="urn:microsoft.com/office/officeart/2005/8/layout/hierarchy2"/>
    <dgm:cxn modelId="{50E7CB60-2BE1-4E59-BC84-2F2CE13CC6AF}" type="presParOf" srcId="{2AE82CBD-00A7-494C-A298-F53A4E912FEA}" destId="{E3EF7677-1A9E-4775-AC82-FC3A9D1156C8}" srcOrd="1" destOrd="0" presId="urn:microsoft.com/office/officeart/2005/8/layout/hierarchy2"/>
    <dgm:cxn modelId="{C3D418F8-0060-44F5-B640-65C481EAAB5E}" type="presParOf" srcId="{5D079EF5-685E-47C3-8613-D604554D5F94}" destId="{87886E04-B763-452D-A957-5AE26E419D60}" srcOrd="2" destOrd="0" presId="urn:microsoft.com/office/officeart/2005/8/layout/hierarchy2"/>
    <dgm:cxn modelId="{898849B0-7859-4786-BC1A-17C1E8FB7C5C}" type="presParOf" srcId="{87886E04-B763-452D-A957-5AE26E419D60}" destId="{A36D3EB4-0AC3-4DBF-81D6-44C798A5D179}" srcOrd="0" destOrd="0" presId="urn:microsoft.com/office/officeart/2005/8/layout/hierarchy2"/>
    <dgm:cxn modelId="{93AC7AB4-A9DF-4285-A032-177559E09C0F}" type="presParOf" srcId="{5D079EF5-685E-47C3-8613-D604554D5F94}" destId="{F316E13A-92E5-4030-BBA0-53633610D69D}" srcOrd="3" destOrd="0" presId="urn:microsoft.com/office/officeart/2005/8/layout/hierarchy2"/>
    <dgm:cxn modelId="{CF9EE77B-D979-41DD-B7A9-FF997B2BF977}" type="presParOf" srcId="{F316E13A-92E5-4030-BBA0-53633610D69D}" destId="{DB50CB00-5250-4879-8DA8-029F7075885F}" srcOrd="0" destOrd="0" presId="urn:microsoft.com/office/officeart/2005/8/layout/hierarchy2"/>
    <dgm:cxn modelId="{4E9E3CB4-5346-459B-B19D-D32C0F18FAA6}" type="presParOf" srcId="{F316E13A-92E5-4030-BBA0-53633610D69D}" destId="{78C6E111-E4E6-4093-91D6-1A2A2EB56FAC}" srcOrd="1" destOrd="0" presId="urn:microsoft.com/office/officeart/2005/8/layout/hierarchy2"/>
    <dgm:cxn modelId="{EF6B41E2-45C3-4D5A-B9D8-3C8B79DBD334}" type="presParOf" srcId="{78C6E111-E4E6-4093-91D6-1A2A2EB56FAC}" destId="{23837A38-6CE1-455D-B1F2-3C2EFB8A4418}" srcOrd="0" destOrd="0" presId="urn:microsoft.com/office/officeart/2005/8/layout/hierarchy2"/>
    <dgm:cxn modelId="{77D6344C-A5EE-425B-BB1F-A1CED9820BF0}" type="presParOf" srcId="{23837A38-6CE1-455D-B1F2-3C2EFB8A4418}" destId="{9C6FAA42-FC71-4763-98C8-745638CD4908}" srcOrd="0" destOrd="0" presId="urn:microsoft.com/office/officeart/2005/8/layout/hierarchy2"/>
    <dgm:cxn modelId="{CD8565A2-ADA7-4232-A587-E23615ECF919}" type="presParOf" srcId="{78C6E111-E4E6-4093-91D6-1A2A2EB56FAC}" destId="{ADC78A15-6B5C-4199-9BE3-BDDEE75F4F3B}" srcOrd="1" destOrd="0" presId="urn:microsoft.com/office/officeart/2005/8/layout/hierarchy2"/>
    <dgm:cxn modelId="{0D3C80B9-C7F0-49A6-9E1C-EBA3D06C95A8}" type="presParOf" srcId="{ADC78A15-6B5C-4199-9BE3-BDDEE75F4F3B}" destId="{71A6F042-04B7-422C-8BE6-65D7470DD674}" srcOrd="0" destOrd="0" presId="urn:microsoft.com/office/officeart/2005/8/layout/hierarchy2"/>
    <dgm:cxn modelId="{0BF5D660-826D-470F-8788-C7BF0A181EB0}" type="presParOf" srcId="{ADC78A15-6B5C-4199-9BE3-BDDEE75F4F3B}" destId="{774A333E-E6E9-45E3-9BA2-06F22EF0C228}" srcOrd="1" destOrd="0" presId="urn:microsoft.com/office/officeart/2005/8/layout/hierarchy2"/>
    <dgm:cxn modelId="{98B80AFF-478D-4F56-8F1B-93AE06F4A867}" type="presParOf" srcId="{774A333E-E6E9-45E3-9BA2-06F22EF0C228}" destId="{CDB1A9BC-1DB4-44A4-8284-3780C66C79F9}" srcOrd="0" destOrd="0" presId="urn:microsoft.com/office/officeart/2005/8/layout/hierarchy2"/>
    <dgm:cxn modelId="{BC23D45A-5BC1-4C20-B7AC-393544D44972}" type="presParOf" srcId="{CDB1A9BC-1DB4-44A4-8284-3780C66C79F9}" destId="{F8B11E1E-B4BF-48D1-926F-C731FD640429}" srcOrd="0" destOrd="0" presId="urn:microsoft.com/office/officeart/2005/8/layout/hierarchy2"/>
    <dgm:cxn modelId="{A76A1276-EB22-4D2E-A449-C871BB052FCA}" type="presParOf" srcId="{774A333E-E6E9-45E3-9BA2-06F22EF0C228}" destId="{42D7A9C0-D4CB-452D-AEBF-B96ABA8B7343}" srcOrd="1" destOrd="0" presId="urn:microsoft.com/office/officeart/2005/8/layout/hierarchy2"/>
    <dgm:cxn modelId="{95102653-4CE4-478B-A400-D7091D70700F}" type="presParOf" srcId="{42D7A9C0-D4CB-452D-AEBF-B96ABA8B7343}" destId="{354FA451-9279-4899-8319-9047C49F3FE8}" srcOrd="0" destOrd="0" presId="urn:microsoft.com/office/officeart/2005/8/layout/hierarchy2"/>
    <dgm:cxn modelId="{750E12C9-A5A3-456A-8C23-511345903E77}" type="presParOf" srcId="{42D7A9C0-D4CB-452D-AEBF-B96ABA8B7343}" destId="{FDD5C773-020E-4655-9BDE-391DFFB49A66}" srcOrd="1" destOrd="0" presId="urn:microsoft.com/office/officeart/2005/8/layout/hierarchy2"/>
    <dgm:cxn modelId="{542513CD-01FD-4948-B00C-AEF8EC6FAA39}" type="presParOf" srcId="{774A333E-E6E9-45E3-9BA2-06F22EF0C228}" destId="{8A8E55F3-AB9C-4724-866E-0B8CF5C26D17}" srcOrd="2" destOrd="0" presId="urn:microsoft.com/office/officeart/2005/8/layout/hierarchy2"/>
    <dgm:cxn modelId="{126DB774-16AC-4EC3-9FCA-986E6A292BE7}" type="presParOf" srcId="{8A8E55F3-AB9C-4724-866E-0B8CF5C26D17}" destId="{1AEAF3E6-55A5-4E01-BBEB-3B2F66EEB953}" srcOrd="0" destOrd="0" presId="urn:microsoft.com/office/officeart/2005/8/layout/hierarchy2"/>
    <dgm:cxn modelId="{57B208DE-6DB8-4048-AAF0-A1582E1EFEC0}" type="presParOf" srcId="{774A333E-E6E9-45E3-9BA2-06F22EF0C228}" destId="{FFE236CA-A355-435E-A05C-C9CE6CF0612B}" srcOrd="3" destOrd="0" presId="urn:microsoft.com/office/officeart/2005/8/layout/hierarchy2"/>
    <dgm:cxn modelId="{7C111F3A-E73F-480B-9346-0D8F3E187E58}" type="presParOf" srcId="{FFE236CA-A355-435E-A05C-C9CE6CF0612B}" destId="{20790E5F-4E29-4280-B893-196E86685EAE}" srcOrd="0" destOrd="0" presId="urn:microsoft.com/office/officeart/2005/8/layout/hierarchy2"/>
    <dgm:cxn modelId="{3B254F53-0A55-47DA-B215-94976ECCE402}" type="presParOf" srcId="{FFE236CA-A355-435E-A05C-C9CE6CF0612B}" destId="{F3AEB31D-4E12-4778-BFBB-51B2D18B6C6C}" srcOrd="1" destOrd="0" presId="urn:microsoft.com/office/officeart/2005/8/layout/hierarchy2"/>
    <dgm:cxn modelId="{2DB51E45-1C48-454A-A2A1-58D8F3A80238}" type="presParOf" srcId="{78C6E111-E4E6-4093-91D6-1A2A2EB56FAC}" destId="{C1DC5952-CBD7-4C81-95D0-F96F676185DF}" srcOrd="2" destOrd="0" presId="urn:microsoft.com/office/officeart/2005/8/layout/hierarchy2"/>
    <dgm:cxn modelId="{59E23A7D-5A25-40E3-ADF0-66C41AB9F866}" type="presParOf" srcId="{C1DC5952-CBD7-4C81-95D0-F96F676185DF}" destId="{CC790AA3-AC6C-4160-877F-8B5416AB7CF5}" srcOrd="0" destOrd="0" presId="urn:microsoft.com/office/officeart/2005/8/layout/hierarchy2"/>
    <dgm:cxn modelId="{ED480C80-2BED-4BAC-BF0F-0664E1288867}" type="presParOf" srcId="{78C6E111-E4E6-4093-91D6-1A2A2EB56FAC}" destId="{2172BF89-E925-4602-9A5B-A90C1F85A3C1}" srcOrd="3" destOrd="0" presId="urn:microsoft.com/office/officeart/2005/8/layout/hierarchy2"/>
    <dgm:cxn modelId="{8587C21C-D727-41D0-A759-E244B7D7500C}" type="presParOf" srcId="{2172BF89-E925-4602-9A5B-A90C1F85A3C1}" destId="{AE3EC69B-D8FB-43E4-8CC3-942D3C817B32}" srcOrd="0" destOrd="0" presId="urn:microsoft.com/office/officeart/2005/8/layout/hierarchy2"/>
    <dgm:cxn modelId="{25808C6A-E3E2-4ACC-BA24-B06A08CD6FA8}" type="presParOf" srcId="{2172BF89-E925-4602-9A5B-A90C1F85A3C1}" destId="{FD5A785E-E5D5-4E04-B0E2-19013D3959E4}" srcOrd="1" destOrd="0" presId="urn:microsoft.com/office/officeart/2005/8/layout/hierarchy2"/>
    <dgm:cxn modelId="{E30B0715-F506-4D7A-9D55-302BBA40CBC8}" type="presParOf" srcId="{FD5A785E-E5D5-4E04-B0E2-19013D3959E4}" destId="{675E4A61-03D3-4A9A-9D0C-52093115F74F}" srcOrd="0" destOrd="0" presId="urn:microsoft.com/office/officeart/2005/8/layout/hierarchy2"/>
    <dgm:cxn modelId="{C4076C60-F90E-4409-811F-C28D8268285D}" type="presParOf" srcId="{675E4A61-03D3-4A9A-9D0C-52093115F74F}" destId="{F59A231F-7A04-484E-B1E0-70EFFB87298C}" srcOrd="0" destOrd="0" presId="urn:microsoft.com/office/officeart/2005/8/layout/hierarchy2"/>
    <dgm:cxn modelId="{FB56ABFB-B9B5-4FAC-8536-E68BEBB5FB81}" type="presParOf" srcId="{FD5A785E-E5D5-4E04-B0E2-19013D3959E4}" destId="{AE10CF6B-302F-4CD6-A4B0-7B10E0B871BB}" srcOrd="1" destOrd="0" presId="urn:microsoft.com/office/officeart/2005/8/layout/hierarchy2"/>
    <dgm:cxn modelId="{3E78C0BC-EAA8-4A59-9C50-61C05CB331FB}" type="presParOf" srcId="{AE10CF6B-302F-4CD6-A4B0-7B10E0B871BB}" destId="{5DB9A838-3586-421C-B1F5-87FCC5D7DEC7}" srcOrd="0" destOrd="0" presId="urn:microsoft.com/office/officeart/2005/8/layout/hierarchy2"/>
    <dgm:cxn modelId="{3B63D579-D1DB-41C2-9681-4C519C296C5B}" type="presParOf" srcId="{AE10CF6B-302F-4CD6-A4B0-7B10E0B871BB}" destId="{A4ABAF97-57DE-4579-87CF-C10993784C9A}" srcOrd="1" destOrd="0" presId="urn:microsoft.com/office/officeart/2005/8/layout/hierarchy2"/>
    <dgm:cxn modelId="{817FE7A1-5FD8-4CFD-A80C-10134E254BDB}" type="presParOf" srcId="{FD5A785E-E5D5-4E04-B0E2-19013D3959E4}" destId="{4B1030F1-02DE-4B4B-A396-2497B7A034F1}" srcOrd="2" destOrd="0" presId="urn:microsoft.com/office/officeart/2005/8/layout/hierarchy2"/>
    <dgm:cxn modelId="{01D4153D-67A7-4912-BA21-73B2C4041F23}" type="presParOf" srcId="{4B1030F1-02DE-4B4B-A396-2497B7A034F1}" destId="{538C5F7D-AAE9-4EE2-9E3A-2BE4ABCE01EA}" srcOrd="0" destOrd="0" presId="urn:microsoft.com/office/officeart/2005/8/layout/hierarchy2"/>
    <dgm:cxn modelId="{EB20777F-24C9-45B5-9197-07B340BCC311}" type="presParOf" srcId="{FD5A785E-E5D5-4E04-B0E2-19013D3959E4}" destId="{D950CDD5-5C92-4B7A-8DAB-29191A5C9C8F}" srcOrd="3" destOrd="0" presId="urn:microsoft.com/office/officeart/2005/8/layout/hierarchy2"/>
    <dgm:cxn modelId="{72CDA388-9452-406A-932E-62BDA2349207}" type="presParOf" srcId="{D950CDD5-5C92-4B7A-8DAB-29191A5C9C8F}" destId="{C168BF23-9B27-4CC6-A02E-0780BF10EA09}" srcOrd="0" destOrd="0" presId="urn:microsoft.com/office/officeart/2005/8/layout/hierarchy2"/>
    <dgm:cxn modelId="{3E437C65-97EA-48C0-B1DA-B77AB3B97719}" type="presParOf" srcId="{D950CDD5-5C92-4B7A-8DAB-29191A5C9C8F}" destId="{90079D21-B0DE-401E-B14C-FA5600AFBF9B}" srcOrd="1" destOrd="0" presId="urn:microsoft.com/office/officeart/2005/8/layout/hierarchy2"/>
    <dgm:cxn modelId="{F6B53653-20F8-4BEA-9EFF-99C4C8FA887F}" type="presParOf" srcId="{78C6E111-E4E6-4093-91D6-1A2A2EB56FAC}" destId="{D644A461-9F4B-4B73-918D-FCA50C775412}" srcOrd="4" destOrd="0" presId="urn:microsoft.com/office/officeart/2005/8/layout/hierarchy2"/>
    <dgm:cxn modelId="{8DD6A818-F58B-41E9-9E13-04190EE95C6B}" type="presParOf" srcId="{D644A461-9F4B-4B73-918D-FCA50C775412}" destId="{F7217E5B-D027-4D7F-83B6-EB82DBB0A771}" srcOrd="0" destOrd="0" presId="urn:microsoft.com/office/officeart/2005/8/layout/hierarchy2"/>
    <dgm:cxn modelId="{43AB6295-67D7-44A6-AF67-87981A9794D8}" type="presParOf" srcId="{78C6E111-E4E6-4093-91D6-1A2A2EB56FAC}" destId="{2354F315-CE5F-403B-9DB8-FED10D22E15C}" srcOrd="5" destOrd="0" presId="urn:microsoft.com/office/officeart/2005/8/layout/hierarchy2"/>
    <dgm:cxn modelId="{FC22A732-06FE-4F6E-8B6A-CD61FF2606F2}" type="presParOf" srcId="{2354F315-CE5F-403B-9DB8-FED10D22E15C}" destId="{A75C8888-0DE0-4913-807A-78F90BC37D11}" srcOrd="0" destOrd="0" presId="urn:microsoft.com/office/officeart/2005/8/layout/hierarchy2"/>
    <dgm:cxn modelId="{E4C1A587-0B09-42DF-8BCA-91882385AE0F}" type="presParOf" srcId="{2354F315-CE5F-403B-9DB8-FED10D22E15C}" destId="{FE2D53CC-B8D5-439B-B3D9-401B56D0B202}" srcOrd="1" destOrd="0" presId="urn:microsoft.com/office/officeart/2005/8/layout/hierarchy2"/>
    <dgm:cxn modelId="{3517BF03-5C9D-4F65-B04B-FCB4EEC2833C}" type="presParOf" srcId="{5D079EF5-685E-47C3-8613-D604554D5F94}" destId="{068B55A4-E691-47EE-B561-9C6623F798BC}" srcOrd="4" destOrd="0" presId="urn:microsoft.com/office/officeart/2005/8/layout/hierarchy2"/>
    <dgm:cxn modelId="{BDB74B2A-9F46-4646-97EA-C43BA4A6C019}" type="presParOf" srcId="{068B55A4-E691-47EE-B561-9C6623F798BC}" destId="{4E3AFBE2-1A38-4D83-97E5-C89C387DE77C}" srcOrd="0" destOrd="0" presId="urn:microsoft.com/office/officeart/2005/8/layout/hierarchy2"/>
    <dgm:cxn modelId="{71DF36A2-056C-405D-AA29-42EFCB0A162F}" type="presParOf" srcId="{5D079EF5-685E-47C3-8613-D604554D5F94}" destId="{299F714F-F422-4BF6-A2D2-BD70C6890C6D}" srcOrd="5" destOrd="0" presId="urn:microsoft.com/office/officeart/2005/8/layout/hierarchy2"/>
    <dgm:cxn modelId="{CD3DB17A-6ADF-4A1D-AA03-949EAE252A31}" type="presParOf" srcId="{299F714F-F422-4BF6-A2D2-BD70C6890C6D}" destId="{FDF3E324-921A-4AB6-A932-0B89137328B4}" srcOrd="0" destOrd="0" presId="urn:microsoft.com/office/officeart/2005/8/layout/hierarchy2"/>
    <dgm:cxn modelId="{E64D3860-0829-4CED-8E23-0E76ED1F8D44}" type="presParOf" srcId="{299F714F-F422-4BF6-A2D2-BD70C6890C6D}" destId="{20D1F561-F98A-4587-A50A-FD6C0F715B30}" srcOrd="1" destOrd="0" presId="urn:microsoft.com/office/officeart/2005/8/layout/hierarchy2"/>
    <dgm:cxn modelId="{8336253F-463D-47DB-9539-DE513BC18CB2}" type="presParOf" srcId="{20D1F561-F98A-4587-A50A-FD6C0F715B30}" destId="{6688A78D-8702-4BCF-913B-DAAABF7B964D}" srcOrd="0" destOrd="0" presId="urn:microsoft.com/office/officeart/2005/8/layout/hierarchy2"/>
    <dgm:cxn modelId="{E8AC7AD3-6C61-4982-94AD-98A43B1D2125}" type="presParOf" srcId="{6688A78D-8702-4BCF-913B-DAAABF7B964D}" destId="{3748C7F7-0F2F-4793-842A-7E918DF16775}" srcOrd="0" destOrd="0" presId="urn:microsoft.com/office/officeart/2005/8/layout/hierarchy2"/>
    <dgm:cxn modelId="{4B13D3E9-36E2-4E90-9F5B-76D45387A5DB}" type="presParOf" srcId="{20D1F561-F98A-4587-A50A-FD6C0F715B30}" destId="{A8D8E23C-323E-4A38-999B-FBD8CFD5DB18}" srcOrd="1" destOrd="0" presId="urn:microsoft.com/office/officeart/2005/8/layout/hierarchy2"/>
    <dgm:cxn modelId="{E5CD2F7B-1A8F-4B16-A712-18037D8CE7E2}" type="presParOf" srcId="{A8D8E23C-323E-4A38-999B-FBD8CFD5DB18}" destId="{86843DBC-6AF7-47F5-92C6-FACA2E581CC8}" srcOrd="0" destOrd="0" presId="urn:microsoft.com/office/officeart/2005/8/layout/hierarchy2"/>
    <dgm:cxn modelId="{D3A9AE91-BF03-42DC-B46C-40467C1AB730}" type="presParOf" srcId="{A8D8E23C-323E-4A38-999B-FBD8CFD5DB18}" destId="{834E4597-A798-4F16-A46F-F1EA0BF7FE13}" srcOrd="1" destOrd="0" presId="urn:microsoft.com/office/officeart/2005/8/layout/hierarchy2"/>
    <dgm:cxn modelId="{DDB74834-6967-4348-85BD-E4172CC267EC}" type="presParOf" srcId="{20D1F561-F98A-4587-A50A-FD6C0F715B30}" destId="{275834F8-0C17-43B9-BEE5-2C9F5425F35F}" srcOrd="2" destOrd="0" presId="urn:microsoft.com/office/officeart/2005/8/layout/hierarchy2"/>
    <dgm:cxn modelId="{E94399E2-0BFB-48DD-97F2-9C4271E5E2D1}" type="presParOf" srcId="{275834F8-0C17-43B9-BEE5-2C9F5425F35F}" destId="{22151CF0-AE49-4B7A-BD5C-3AC5CBF1BEBF}" srcOrd="0" destOrd="0" presId="urn:microsoft.com/office/officeart/2005/8/layout/hierarchy2"/>
    <dgm:cxn modelId="{D23AD82E-8FCB-42F9-9749-86A6A539E1AB}" type="presParOf" srcId="{20D1F561-F98A-4587-A50A-FD6C0F715B30}" destId="{75F2D352-DADD-40E3-ACE3-AC4600523750}" srcOrd="3" destOrd="0" presId="urn:microsoft.com/office/officeart/2005/8/layout/hierarchy2"/>
    <dgm:cxn modelId="{44E3CEE4-5369-4B1A-AA95-34ED2667AB54}" type="presParOf" srcId="{75F2D352-DADD-40E3-ACE3-AC4600523750}" destId="{1FCADF04-CE04-41C4-9DFE-1BE3F3760BD4}" srcOrd="0" destOrd="0" presId="urn:microsoft.com/office/officeart/2005/8/layout/hierarchy2"/>
    <dgm:cxn modelId="{AB281967-8E1F-4D4C-A7F4-F843BFE44E14}" type="presParOf" srcId="{75F2D352-DADD-40E3-ACE3-AC4600523750}" destId="{8896E788-D8C6-41A5-8A41-56F4C3C3F2A1}" srcOrd="1" destOrd="0" presId="urn:microsoft.com/office/officeart/2005/8/layout/hierarchy2"/>
    <dgm:cxn modelId="{570E3457-D8E0-48FA-81C1-271B09B7C5F4}" type="presParOf" srcId="{20D1F561-F98A-4587-A50A-FD6C0F715B30}" destId="{8A2AFA68-4DE2-443D-BC88-58099FFE8EB3}" srcOrd="4" destOrd="0" presId="urn:microsoft.com/office/officeart/2005/8/layout/hierarchy2"/>
    <dgm:cxn modelId="{33880E94-31EC-40E7-A9D5-B95C5903B04A}" type="presParOf" srcId="{8A2AFA68-4DE2-443D-BC88-58099FFE8EB3}" destId="{F958BF61-1DF1-458C-BFD7-41023D5F4D11}" srcOrd="0" destOrd="0" presId="urn:microsoft.com/office/officeart/2005/8/layout/hierarchy2"/>
    <dgm:cxn modelId="{BBB7C89D-104A-4364-9C5A-267F05F214EC}" type="presParOf" srcId="{20D1F561-F98A-4587-A50A-FD6C0F715B30}" destId="{A37D6E4A-D280-4BF0-8C12-0A199FC264BE}" srcOrd="5" destOrd="0" presId="urn:microsoft.com/office/officeart/2005/8/layout/hierarchy2"/>
    <dgm:cxn modelId="{033563D1-7C51-48CB-BFD4-AEA50684EC2B}" type="presParOf" srcId="{A37D6E4A-D280-4BF0-8C12-0A199FC264BE}" destId="{850A96ED-5C5C-4899-9E1B-C0A98749A624}" srcOrd="0" destOrd="0" presId="urn:microsoft.com/office/officeart/2005/8/layout/hierarchy2"/>
    <dgm:cxn modelId="{5BB0684C-79AC-4E52-9C7D-CA49D4819797}" type="presParOf" srcId="{A37D6E4A-D280-4BF0-8C12-0A199FC264BE}" destId="{B899F6D2-6D20-4E32-AAE6-E916ACA62FCE}" srcOrd="1" destOrd="0" presId="urn:microsoft.com/office/officeart/2005/8/layout/hierarchy2"/>
    <dgm:cxn modelId="{5F558AA1-D18E-4FB9-A339-48840B2380DE}" type="presParOf" srcId="{20D1F561-F98A-4587-A50A-FD6C0F715B30}" destId="{7D090807-16E6-493A-8551-B2B8AD196509}" srcOrd="6" destOrd="0" presId="urn:microsoft.com/office/officeart/2005/8/layout/hierarchy2"/>
    <dgm:cxn modelId="{8A423724-F4DA-41D7-8BB5-8E36F5DEA416}" type="presParOf" srcId="{7D090807-16E6-493A-8551-B2B8AD196509}" destId="{98901800-2B7F-427C-9209-A01F55E743AD}" srcOrd="0" destOrd="0" presId="urn:microsoft.com/office/officeart/2005/8/layout/hierarchy2"/>
    <dgm:cxn modelId="{CAEC57E5-7F87-45F4-83CC-8CFA8DBABED0}" type="presParOf" srcId="{20D1F561-F98A-4587-A50A-FD6C0F715B30}" destId="{07D50189-D1D1-47C7-95F4-678D3312042D}" srcOrd="7" destOrd="0" presId="urn:microsoft.com/office/officeart/2005/8/layout/hierarchy2"/>
    <dgm:cxn modelId="{FBE578A0-E183-4212-B58D-D70C4DED9949}" type="presParOf" srcId="{07D50189-D1D1-47C7-95F4-678D3312042D}" destId="{8B881013-3138-4099-B6B6-BA0A4E9052D0}" srcOrd="0" destOrd="0" presId="urn:microsoft.com/office/officeart/2005/8/layout/hierarchy2"/>
    <dgm:cxn modelId="{A9C0839E-5C0D-4A03-82EB-8BFAC6F56DC9}" type="presParOf" srcId="{07D50189-D1D1-47C7-95F4-678D3312042D}" destId="{FA0801D4-DBE2-437D-8DE7-6B8515FC4C2F}" srcOrd="1" destOrd="0" presId="urn:microsoft.com/office/officeart/2005/8/layout/hierarchy2"/>
    <dgm:cxn modelId="{6ABA2190-F693-4FC0-B142-4091DB1A4C60}" type="presParOf" srcId="{5D079EF5-685E-47C3-8613-D604554D5F94}" destId="{B1B6B277-2B43-436A-85B6-9FC1BF01B38B}" srcOrd="6" destOrd="0" presId="urn:microsoft.com/office/officeart/2005/8/layout/hierarchy2"/>
    <dgm:cxn modelId="{EF7DACCF-6037-4B0F-A0B7-3A1929BB59F9}" type="presParOf" srcId="{B1B6B277-2B43-436A-85B6-9FC1BF01B38B}" destId="{D47E7661-C271-4E15-A4C7-43EF2FC52BF8}" srcOrd="0" destOrd="0" presId="urn:microsoft.com/office/officeart/2005/8/layout/hierarchy2"/>
    <dgm:cxn modelId="{75E45C77-8F57-4C6E-A10D-CB86CEBFB84F}" type="presParOf" srcId="{5D079EF5-685E-47C3-8613-D604554D5F94}" destId="{513C60CF-F416-4D49-82BF-BE4AD19CAC33}" srcOrd="7" destOrd="0" presId="urn:microsoft.com/office/officeart/2005/8/layout/hierarchy2"/>
    <dgm:cxn modelId="{9B7458C6-785C-4062-AD3B-0BE511249661}" type="presParOf" srcId="{513C60CF-F416-4D49-82BF-BE4AD19CAC33}" destId="{32D6A201-3238-4017-8BFD-94F7F6EB0F3F}" srcOrd="0" destOrd="0" presId="urn:microsoft.com/office/officeart/2005/8/layout/hierarchy2"/>
    <dgm:cxn modelId="{21AFFE8C-ACAC-4993-B1A3-2DFD29C895C0}" type="presParOf" srcId="{513C60CF-F416-4D49-82BF-BE4AD19CAC33}" destId="{8393245B-2267-42CF-B768-F4CD0E57A110}" srcOrd="1" destOrd="0" presId="urn:microsoft.com/office/officeart/2005/8/layout/hierarchy2"/>
    <dgm:cxn modelId="{CAA55348-C217-479A-A7F2-6AE6DFDDDE64}" type="presParOf" srcId="{5D079EF5-685E-47C3-8613-D604554D5F94}" destId="{2E5173E8-5943-4945-BDAA-62240D016BDB}" srcOrd="8" destOrd="0" presId="urn:microsoft.com/office/officeart/2005/8/layout/hierarchy2"/>
    <dgm:cxn modelId="{E27EE42F-3DEB-40EC-9B12-32ED73E73120}" type="presParOf" srcId="{2E5173E8-5943-4945-BDAA-62240D016BDB}" destId="{424E92A7-6713-4280-AD23-4653D93CF81C}" srcOrd="0" destOrd="0" presId="urn:microsoft.com/office/officeart/2005/8/layout/hierarchy2"/>
    <dgm:cxn modelId="{6FC2BD54-1EDA-472A-B32E-89E7B1ED7D95}" type="presParOf" srcId="{5D079EF5-685E-47C3-8613-D604554D5F94}" destId="{2DFA8ADE-8987-43F4-B907-8E3DE6B0E469}" srcOrd="9" destOrd="0" presId="urn:microsoft.com/office/officeart/2005/8/layout/hierarchy2"/>
    <dgm:cxn modelId="{B9AAECA3-75AC-431D-9445-3AECD5863540}" type="presParOf" srcId="{2DFA8ADE-8987-43F4-B907-8E3DE6B0E469}" destId="{BED31DD3-0652-4EAE-8FBC-EF92D2CCFD3D}" srcOrd="0" destOrd="0" presId="urn:microsoft.com/office/officeart/2005/8/layout/hierarchy2"/>
    <dgm:cxn modelId="{1ACBAD60-7494-48AD-9CAA-23053E228E87}" type="presParOf" srcId="{2DFA8ADE-8987-43F4-B907-8E3DE6B0E469}" destId="{10A444F6-4631-402C-912F-55B5CFFC5254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0CB542-919B-40F2-BAED-C9347954D720}" type="doc">
      <dgm:prSet loTypeId="urn:microsoft.com/office/officeart/2005/8/layout/orgChart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672A4482-0341-44E1-AF70-2A884A7F11EF}">
      <dgm:prSet phldrT="[Text]"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Functions of Financial Management</a:t>
          </a:r>
        </a:p>
      </dgm:t>
    </dgm:pt>
    <dgm:pt modelId="{2490189F-0CC7-400E-94EF-67B3DB5D7524}" type="parTrans" cxnId="{8CF8351E-711F-4567-99E5-C30D9F116ADD}">
      <dgm:prSet/>
      <dgm:spPr/>
      <dgm:t>
        <a:bodyPr/>
        <a:lstStyle/>
        <a:p>
          <a:endParaRPr lang="en-US"/>
        </a:p>
      </dgm:t>
    </dgm:pt>
    <dgm:pt modelId="{9E57D04F-EA0E-4066-9052-BAAF16ED36C0}" type="sibTrans" cxnId="{8CF8351E-711F-4567-99E5-C30D9F116ADD}">
      <dgm:prSet/>
      <dgm:spPr/>
      <dgm:t>
        <a:bodyPr/>
        <a:lstStyle/>
        <a:p>
          <a:endParaRPr lang="en-US"/>
        </a:p>
      </dgm:t>
    </dgm:pt>
    <dgm:pt modelId="{8975FE45-77B0-493F-88BD-A897917DE21E}">
      <dgm:prSet phldrT="[Text]"/>
      <dgm:spPr/>
      <dgm:t>
        <a:bodyPr/>
        <a:lstStyle/>
        <a:p>
          <a:r>
            <a:rPr lang="en-US" dirty="0"/>
            <a:t>Financing Decision </a:t>
          </a:r>
        </a:p>
      </dgm:t>
    </dgm:pt>
    <dgm:pt modelId="{115A792C-035A-4296-A485-0AF54C2174BE}" type="parTrans" cxnId="{B17764D6-B065-45D7-B2C1-883D5481EB24}">
      <dgm:prSet/>
      <dgm:spPr/>
      <dgm:t>
        <a:bodyPr/>
        <a:lstStyle/>
        <a:p>
          <a:endParaRPr lang="en-US"/>
        </a:p>
      </dgm:t>
    </dgm:pt>
    <dgm:pt modelId="{B0EEFFC2-786A-40B1-8412-448F00723F77}" type="sibTrans" cxnId="{B17764D6-B065-45D7-B2C1-883D5481EB24}">
      <dgm:prSet/>
      <dgm:spPr/>
      <dgm:t>
        <a:bodyPr/>
        <a:lstStyle/>
        <a:p>
          <a:endParaRPr lang="en-US"/>
        </a:p>
      </dgm:t>
    </dgm:pt>
    <dgm:pt modelId="{EECC6867-8852-466D-A75D-5C00519EB5F9}">
      <dgm:prSet phldrT="[Text]"/>
      <dgm:spPr/>
      <dgm:t>
        <a:bodyPr/>
        <a:lstStyle/>
        <a:p>
          <a:r>
            <a:rPr lang="en-US" dirty="0"/>
            <a:t>Investment Decision </a:t>
          </a:r>
        </a:p>
      </dgm:t>
    </dgm:pt>
    <dgm:pt modelId="{B52E6B6B-FA00-4A4F-A64C-E6A21D2AFF26}" type="parTrans" cxnId="{A3CED971-9632-4954-B203-2BBA00BE7378}">
      <dgm:prSet/>
      <dgm:spPr/>
      <dgm:t>
        <a:bodyPr/>
        <a:lstStyle/>
        <a:p>
          <a:endParaRPr lang="en-US"/>
        </a:p>
      </dgm:t>
    </dgm:pt>
    <dgm:pt modelId="{48F23899-B300-4879-BFDC-59FB9568CE87}" type="sibTrans" cxnId="{A3CED971-9632-4954-B203-2BBA00BE7378}">
      <dgm:prSet/>
      <dgm:spPr/>
      <dgm:t>
        <a:bodyPr/>
        <a:lstStyle/>
        <a:p>
          <a:endParaRPr lang="en-US"/>
        </a:p>
      </dgm:t>
    </dgm:pt>
    <dgm:pt modelId="{4408D657-6D89-479F-B4B1-8889FF9F7676}">
      <dgm:prSet phldrT="[Text]"/>
      <dgm:spPr/>
      <dgm:t>
        <a:bodyPr/>
        <a:lstStyle/>
        <a:p>
          <a:r>
            <a:rPr lang="en-US" dirty="0"/>
            <a:t>Dividend Decision</a:t>
          </a:r>
        </a:p>
      </dgm:t>
    </dgm:pt>
    <dgm:pt modelId="{0AB36526-357A-4FC9-8F26-AC6B1EAA69C5}" type="parTrans" cxnId="{9AFEA0E8-FBE9-4302-B8B0-8A9378EF13CA}">
      <dgm:prSet/>
      <dgm:spPr/>
      <dgm:t>
        <a:bodyPr/>
        <a:lstStyle/>
        <a:p>
          <a:endParaRPr lang="en-US"/>
        </a:p>
      </dgm:t>
    </dgm:pt>
    <dgm:pt modelId="{6FD565BD-E07C-42DF-8EE0-CF59F61BE170}" type="sibTrans" cxnId="{9AFEA0E8-FBE9-4302-B8B0-8A9378EF13CA}">
      <dgm:prSet/>
      <dgm:spPr/>
      <dgm:t>
        <a:bodyPr/>
        <a:lstStyle/>
        <a:p>
          <a:endParaRPr lang="en-US"/>
        </a:p>
      </dgm:t>
    </dgm:pt>
    <dgm:pt modelId="{5665BD74-1F04-40E2-97F9-537D38197105}" type="asst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Profit Maximization</a:t>
          </a:r>
        </a:p>
      </dgm:t>
    </dgm:pt>
    <dgm:pt modelId="{BD7AB361-08FD-42EC-AD48-BF29DA4156D1}" type="parTrans" cxnId="{BC3165BB-3320-4E78-965E-7D7DE7AA1BC1}">
      <dgm:prSet/>
      <dgm:spPr/>
      <dgm:t>
        <a:bodyPr/>
        <a:lstStyle/>
        <a:p>
          <a:endParaRPr lang="en-US"/>
        </a:p>
      </dgm:t>
    </dgm:pt>
    <dgm:pt modelId="{C55869A6-57E6-4B73-BA7C-88B248164011}" type="sibTrans" cxnId="{BC3165BB-3320-4E78-965E-7D7DE7AA1BC1}">
      <dgm:prSet/>
      <dgm:spPr/>
      <dgm:t>
        <a:bodyPr/>
        <a:lstStyle/>
        <a:p>
          <a:endParaRPr lang="en-US"/>
        </a:p>
      </dgm:t>
    </dgm:pt>
    <dgm:pt modelId="{093A117C-876F-4772-9211-44745BDE8BEB}" type="asst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Wealth Maximization</a:t>
          </a:r>
        </a:p>
      </dgm:t>
    </dgm:pt>
    <dgm:pt modelId="{8AD9FF7A-7584-4D55-A625-AD9443253160}" type="parTrans" cxnId="{285BE89B-99B0-47D0-8BC1-A601B3609DA8}">
      <dgm:prSet/>
      <dgm:spPr/>
      <dgm:t>
        <a:bodyPr/>
        <a:lstStyle/>
        <a:p>
          <a:endParaRPr lang="en-US"/>
        </a:p>
      </dgm:t>
    </dgm:pt>
    <dgm:pt modelId="{B27BBD24-0689-4EBB-B80A-D5929A4FD1A6}" type="sibTrans" cxnId="{285BE89B-99B0-47D0-8BC1-A601B3609DA8}">
      <dgm:prSet/>
      <dgm:spPr/>
      <dgm:t>
        <a:bodyPr/>
        <a:lstStyle/>
        <a:p>
          <a:endParaRPr lang="en-US"/>
        </a:p>
      </dgm:t>
    </dgm:pt>
    <dgm:pt modelId="{9BF3AEFD-A794-456B-9B07-B57FA5CF9785}" type="asst">
      <dgm:prSet custT="1"/>
      <dgm:spPr/>
      <dgm:t>
        <a:bodyPr/>
        <a:lstStyle/>
        <a:p>
          <a:r>
            <a:rPr lang="en-US" sz="2400" dirty="0"/>
            <a:t>Analysis of Risk/Return for achieving these </a:t>
          </a:r>
          <a:r>
            <a:rPr lang="en-US" sz="2400" b="1" dirty="0">
              <a:solidFill>
                <a:schemeClr val="bg1"/>
              </a:solidFill>
            </a:rPr>
            <a:t>Goals/Objectives:</a:t>
          </a:r>
        </a:p>
      </dgm:t>
    </dgm:pt>
    <dgm:pt modelId="{453D7118-A512-4739-AFA1-52A3E7C7DC8D}" type="sibTrans" cxnId="{CA26D175-EBD6-4BD5-89D0-D287106A1D50}">
      <dgm:prSet/>
      <dgm:spPr/>
      <dgm:t>
        <a:bodyPr/>
        <a:lstStyle/>
        <a:p>
          <a:endParaRPr lang="en-US"/>
        </a:p>
      </dgm:t>
    </dgm:pt>
    <dgm:pt modelId="{18B28B09-A6C8-4D5E-9BF3-42C8A9041ED6}" type="parTrans" cxnId="{CA26D175-EBD6-4BD5-89D0-D287106A1D50}">
      <dgm:prSet/>
      <dgm:spPr/>
      <dgm:t>
        <a:bodyPr/>
        <a:lstStyle/>
        <a:p>
          <a:endParaRPr lang="en-US"/>
        </a:p>
      </dgm:t>
    </dgm:pt>
    <dgm:pt modelId="{36BAFDBC-D37D-497B-862D-1F968DD94CB5}">
      <dgm:prSet/>
      <dgm:spPr/>
      <dgm:t>
        <a:bodyPr/>
        <a:lstStyle/>
        <a:p>
          <a:r>
            <a:rPr lang="en-US" dirty="0"/>
            <a:t>Liquidity Decision</a:t>
          </a:r>
        </a:p>
      </dgm:t>
    </dgm:pt>
    <dgm:pt modelId="{3B730177-51D0-4D6C-9B0F-B30470C6BE43}" type="parTrans" cxnId="{7BBCD170-5938-4D3C-967C-4CE076DE98AC}">
      <dgm:prSet/>
      <dgm:spPr/>
      <dgm:t>
        <a:bodyPr/>
        <a:lstStyle/>
        <a:p>
          <a:endParaRPr lang="en-US"/>
        </a:p>
      </dgm:t>
    </dgm:pt>
    <dgm:pt modelId="{0217B3B9-8993-4BD6-8EAE-59D53396252D}" type="sibTrans" cxnId="{7BBCD170-5938-4D3C-967C-4CE076DE98AC}">
      <dgm:prSet/>
      <dgm:spPr/>
      <dgm:t>
        <a:bodyPr/>
        <a:lstStyle/>
        <a:p>
          <a:endParaRPr lang="en-US"/>
        </a:p>
      </dgm:t>
    </dgm:pt>
    <dgm:pt modelId="{6C9434A0-6BEE-44A5-B65E-0FD02C5A138D}" type="pres">
      <dgm:prSet presAssocID="{450CB542-919B-40F2-BAED-C9347954D72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777B318-DDF1-4A87-B8C5-6A520106DA94}" type="pres">
      <dgm:prSet presAssocID="{672A4482-0341-44E1-AF70-2A884A7F11EF}" presName="hierRoot1" presStyleCnt="0">
        <dgm:presLayoutVars>
          <dgm:hierBranch val="init"/>
        </dgm:presLayoutVars>
      </dgm:prSet>
      <dgm:spPr/>
    </dgm:pt>
    <dgm:pt modelId="{7187D579-0522-4996-9B31-E8E9696FBEF8}" type="pres">
      <dgm:prSet presAssocID="{672A4482-0341-44E1-AF70-2A884A7F11EF}" presName="rootComposite1" presStyleCnt="0"/>
      <dgm:spPr/>
    </dgm:pt>
    <dgm:pt modelId="{52934E08-16A1-434A-8048-B75C58D101B7}" type="pres">
      <dgm:prSet presAssocID="{672A4482-0341-44E1-AF70-2A884A7F11EF}" presName="rootText1" presStyleLbl="node0" presStyleIdx="0" presStyleCnt="1" custScaleX="175730" custScaleY="150116">
        <dgm:presLayoutVars>
          <dgm:chPref val="3"/>
        </dgm:presLayoutVars>
      </dgm:prSet>
      <dgm:spPr/>
    </dgm:pt>
    <dgm:pt modelId="{E36756CE-FE0C-4316-AF42-57829ED119CC}" type="pres">
      <dgm:prSet presAssocID="{672A4482-0341-44E1-AF70-2A884A7F11EF}" presName="rootConnector1" presStyleLbl="node1" presStyleIdx="0" presStyleCnt="0"/>
      <dgm:spPr/>
    </dgm:pt>
    <dgm:pt modelId="{D1F6581C-E8CB-4FCE-89CE-F89D3AD499EF}" type="pres">
      <dgm:prSet presAssocID="{672A4482-0341-44E1-AF70-2A884A7F11EF}" presName="hierChild2" presStyleCnt="0"/>
      <dgm:spPr/>
    </dgm:pt>
    <dgm:pt modelId="{52039B73-17C4-456C-8BAC-7C8CC44F774E}" type="pres">
      <dgm:prSet presAssocID="{115A792C-035A-4296-A485-0AF54C2174BE}" presName="Name37" presStyleLbl="parChTrans1D2" presStyleIdx="0" presStyleCnt="4"/>
      <dgm:spPr/>
    </dgm:pt>
    <dgm:pt modelId="{34A0A9F2-3D02-495F-8DDD-50F4221A8BC9}" type="pres">
      <dgm:prSet presAssocID="{8975FE45-77B0-493F-88BD-A897917DE21E}" presName="hierRoot2" presStyleCnt="0">
        <dgm:presLayoutVars>
          <dgm:hierBranch val="init"/>
        </dgm:presLayoutVars>
      </dgm:prSet>
      <dgm:spPr/>
    </dgm:pt>
    <dgm:pt modelId="{AC1EC5D8-5044-4A25-92E2-E5F2CD127E15}" type="pres">
      <dgm:prSet presAssocID="{8975FE45-77B0-493F-88BD-A897917DE21E}" presName="rootComposite" presStyleCnt="0"/>
      <dgm:spPr/>
    </dgm:pt>
    <dgm:pt modelId="{9007C237-C485-482D-969E-6CC805A85E6C}" type="pres">
      <dgm:prSet presAssocID="{8975FE45-77B0-493F-88BD-A897917DE21E}" presName="rootText" presStyleLbl="node2" presStyleIdx="0" presStyleCnt="4">
        <dgm:presLayoutVars>
          <dgm:chPref val="3"/>
        </dgm:presLayoutVars>
      </dgm:prSet>
      <dgm:spPr/>
    </dgm:pt>
    <dgm:pt modelId="{8D5FD234-29A0-422B-B32A-747AABB55AD1}" type="pres">
      <dgm:prSet presAssocID="{8975FE45-77B0-493F-88BD-A897917DE21E}" presName="rootConnector" presStyleLbl="node2" presStyleIdx="0" presStyleCnt="4"/>
      <dgm:spPr/>
    </dgm:pt>
    <dgm:pt modelId="{5C121621-2637-4599-B7C3-8ADFB3F501EE}" type="pres">
      <dgm:prSet presAssocID="{8975FE45-77B0-493F-88BD-A897917DE21E}" presName="hierChild4" presStyleCnt="0"/>
      <dgm:spPr/>
    </dgm:pt>
    <dgm:pt modelId="{52A070A4-945F-414B-973C-AE97BF898F78}" type="pres">
      <dgm:prSet presAssocID="{8975FE45-77B0-493F-88BD-A897917DE21E}" presName="hierChild5" presStyleCnt="0"/>
      <dgm:spPr/>
    </dgm:pt>
    <dgm:pt modelId="{4B962560-A3B5-4406-B418-D418656FF5B0}" type="pres">
      <dgm:prSet presAssocID="{B52E6B6B-FA00-4A4F-A64C-E6A21D2AFF26}" presName="Name37" presStyleLbl="parChTrans1D2" presStyleIdx="1" presStyleCnt="4"/>
      <dgm:spPr/>
    </dgm:pt>
    <dgm:pt modelId="{6FF20743-0F99-4266-97F4-A78B8C21F694}" type="pres">
      <dgm:prSet presAssocID="{EECC6867-8852-466D-A75D-5C00519EB5F9}" presName="hierRoot2" presStyleCnt="0">
        <dgm:presLayoutVars>
          <dgm:hierBranch val="init"/>
        </dgm:presLayoutVars>
      </dgm:prSet>
      <dgm:spPr/>
    </dgm:pt>
    <dgm:pt modelId="{E8BC3827-E960-4CE3-B8B5-29A50501B230}" type="pres">
      <dgm:prSet presAssocID="{EECC6867-8852-466D-A75D-5C00519EB5F9}" presName="rootComposite" presStyleCnt="0"/>
      <dgm:spPr/>
    </dgm:pt>
    <dgm:pt modelId="{8CFC091A-D850-4B66-AB09-40CCBDA2D04E}" type="pres">
      <dgm:prSet presAssocID="{EECC6867-8852-466D-A75D-5C00519EB5F9}" presName="rootText" presStyleLbl="node2" presStyleIdx="1" presStyleCnt="4">
        <dgm:presLayoutVars>
          <dgm:chPref val="3"/>
        </dgm:presLayoutVars>
      </dgm:prSet>
      <dgm:spPr/>
    </dgm:pt>
    <dgm:pt modelId="{442C1B7F-59AD-4973-97E4-7AAC195FBE86}" type="pres">
      <dgm:prSet presAssocID="{EECC6867-8852-466D-A75D-5C00519EB5F9}" presName="rootConnector" presStyleLbl="node2" presStyleIdx="1" presStyleCnt="4"/>
      <dgm:spPr/>
    </dgm:pt>
    <dgm:pt modelId="{BCAE4A75-A64F-4ED6-9444-BACEAFFC9667}" type="pres">
      <dgm:prSet presAssocID="{EECC6867-8852-466D-A75D-5C00519EB5F9}" presName="hierChild4" presStyleCnt="0"/>
      <dgm:spPr/>
    </dgm:pt>
    <dgm:pt modelId="{263C1D7F-996D-4DE5-98F8-5D2D5F49CDA7}" type="pres">
      <dgm:prSet presAssocID="{EECC6867-8852-466D-A75D-5C00519EB5F9}" presName="hierChild5" presStyleCnt="0"/>
      <dgm:spPr/>
    </dgm:pt>
    <dgm:pt modelId="{739814FD-0AFE-482E-B4E1-BDC97E0871FA}" type="pres">
      <dgm:prSet presAssocID="{18B28B09-A6C8-4D5E-9BF3-42C8A9041ED6}" presName="Name111" presStyleLbl="parChTrans1D3" presStyleIdx="0" presStyleCnt="1"/>
      <dgm:spPr/>
    </dgm:pt>
    <dgm:pt modelId="{365F09EC-96AB-4748-BE03-23049F5E2230}" type="pres">
      <dgm:prSet presAssocID="{9BF3AEFD-A794-456B-9B07-B57FA5CF9785}" presName="hierRoot3" presStyleCnt="0">
        <dgm:presLayoutVars>
          <dgm:hierBranch val="init"/>
        </dgm:presLayoutVars>
      </dgm:prSet>
      <dgm:spPr/>
    </dgm:pt>
    <dgm:pt modelId="{0C3C7093-C6AC-4A6F-AD4D-28DBA3F13B3B}" type="pres">
      <dgm:prSet presAssocID="{9BF3AEFD-A794-456B-9B07-B57FA5CF9785}" presName="rootComposite3" presStyleCnt="0"/>
      <dgm:spPr/>
    </dgm:pt>
    <dgm:pt modelId="{18F94E8E-D66F-47F5-9BF6-35DF4936F961}" type="pres">
      <dgm:prSet presAssocID="{9BF3AEFD-A794-456B-9B07-B57FA5CF9785}" presName="rootText3" presStyleLbl="asst2" presStyleIdx="0" presStyleCnt="3" custScaleX="175568" custScaleY="134588" custLinFactX="80801" custLinFactNeighborX="100000" custLinFactNeighborY="1409">
        <dgm:presLayoutVars>
          <dgm:chPref val="3"/>
        </dgm:presLayoutVars>
      </dgm:prSet>
      <dgm:spPr/>
    </dgm:pt>
    <dgm:pt modelId="{682CEAE4-D44D-4885-A3CC-FF7931DA326D}" type="pres">
      <dgm:prSet presAssocID="{9BF3AEFD-A794-456B-9B07-B57FA5CF9785}" presName="rootConnector3" presStyleLbl="asst2" presStyleIdx="0" presStyleCnt="3"/>
      <dgm:spPr/>
    </dgm:pt>
    <dgm:pt modelId="{1EE0AC9E-4487-4C70-9BF3-C0F628485875}" type="pres">
      <dgm:prSet presAssocID="{9BF3AEFD-A794-456B-9B07-B57FA5CF9785}" presName="hierChild6" presStyleCnt="0"/>
      <dgm:spPr/>
    </dgm:pt>
    <dgm:pt modelId="{2581333C-E7F0-4043-98C9-8FF63237B67D}" type="pres">
      <dgm:prSet presAssocID="{9BF3AEFD-A794-456B-9B07-B57FA5CF9785}" presName="hierChild7" presStyleCnt="0"/>
      <dgm:spPr/>
    </dgm:pt>
    <dgm:pt modelId="{B5A31ED2-A23A-4FBC-98CD-DCB7335212C6}" type="pres">
      <dgm:prSet presAssocID="{BD7AB361-08FD-42EC-AD48-BF29DA4156D1}" presName="Name111" presStyleLbl="parChTrans1D4" presStyleIdx="0" presStyleCnt="2"/>
      <dgm:spPr/>
    </dgm:pt>
    <dgm:pt modelId="{53187F6F-13DE-4E1D-BF95-5A920FC79608}" type="pres">
      <dgm:prSet presAssocID="{5665BD74-1F04-40E2-97F9-537D38197105}" presName="hierRoot3" presStyleCnt="0">
        <dgm:presLayoutVars>
          <dgm:hierBranch val="init"/>
        </dgm:presLayoutVars>
      </dgm:prSet>
      <dgm:spPr/>
    </dgm:pt>
    <dgm:pt modelId="{FEF2F906-4E73-4374-BB22-AC73F71FBADD}" type="pres">
      <dgm:prSet presAssocID="{5665BD74-1F04-40E2-97F9-537D38197105}" presName="rootComposite3" presStyleCnt="0"/>
      <dgm:spPr/>
    </dgm:pt>
    <dgm:pt modelId="{526B182A-9DCC-451F-8557-DD5B6A0B7862}" type="pres">
      <dgm:prSet presAssocID="{5665BD74-1F04-40E2-97F9-537D38197105}" presName="rootText3" presStyleLbl="asst2" presStyleIdx="1" presStyleCnt="3" custLinFactX="29312" custLinFactNeighborX="100000" custLinFactNeighborY="1092">
        <dgm:presLayoutVars>
          <dgm:chPref val="3"/>
        </dgm:presLayoutVars>
      </dgm:prSet>
      <dgm:spPr/>
    </dgm:pt>
    <dgm:pt modelId="{3A6E20A7-94E7-425B-B036-FA4A109C81C2}" type="pres">
      <dgm:prSet presAssocID="{5665BD74-1F04-40E2-97F9-537D38197105}" presName="rootConnector3" presStyleLbl="asst2" presStyleIdx="1" presStyleCnt="3"/>
      <dgm:spPr/>
    </dgm:pt>
    <dgm:pt modelId="{15A38893-3E34-426D-A9FB-A9F60B39898A}" type="pres">
      <dgm:prSet presAssocID="{5665BD74-1F04-40E2-97F9-537D38197105}" presName="hierChild6" presStyleCnt="0"/>
      <dgm:spPr/>
    </dgm:pt>
    <dgm:pt modelId="{4C18AEED-AB05-40D9-A2E1-724CB603081A}" type="pres">
      <dgm:prSet presAssocID="{5665BD74-1F04-40E2-97F9-537D38197105}" presName="hierChild7" presStyleCnt="0"/>
      <dgm:spPr/>
    </dgm:pt>
    <dgm:pt modelId="{C3A29E66-24C7-4AB0-9BC1-CD638D7E880E}" type="pres">
      <dgm:prSet presAssocID="{8AD9FF7A-7584-4D55-A625-AD9443253160}" presName="Name111" presStyleLbl="parChTrans1D4" presStyleIdx="1" presStyleCnt="2"/>
      <dgm:spPr/>
    </dgm:pt>
    <dgm:pt modelId="{CB337BDA-BDF1-4A46-A5A9-6AD83EA3A8CF}" type="pres">
      <dgm:prSet presAssocID="{093A117C-876F-4772-9211-44745BDE8BEB}" presName="hierRoot3" presStyleCnt="0">
        <dgm:presLayoutVars>
          <dgm:hierBranch val="init"/>
        </dgm:presLayoutVars>
      </dgm:prSet>
      <dgm:spPr/>
    </dgm:pt>
    <dgm:pt modelId="{2006FE44-1F24-48B4-BD02-6E04CF54EB22}" type="pres">
      <dgm:prSet presAssocID="{093A117C-876F-4772-9211-44745BDE8BEB}" presName="rootComposite3" presStyleCnt="0"/>
      <dgm:spPr/>
    </dgm:pt>
    <dgm:pt modelId="{C613ACE1-F7DA-4599-A277-B8E0C953E805}" type="pres">
      <dgm:prSet presAssocID="{093A117C-876F-4772-9211-44745BDE8BEB}" presName="rootText3" presStyleLbl="asst2" presStyleIdx="2" presStyleCnt="3" custLinFactX="100000" custLinFactNeighborX="132439" custLinFactNeighborY="1460">
        <dgm:presLayoutVars>
          <dgm:chPref val="3"/>
        </dgm:presLayoutVars>
      </dgm:prSet>
      <dgm:spPr/>
    </dgm:pt>
    <dgm:pt modelId="{5BDDF0F9-A70E-4FC5-B6FB-B5F5FF513C40}" type="pres">
      <dgm:prSet presAssocID="{093A117C-876F-4772-9211-44745BDE8BEB}" presName="rootConnector3" presStyleLbl="asst2" presStyleIdx="2" presStyleCnt="3"/>
      <dgm:spPr/>
    </dgm:pt>
    <dgm:pt modelId="{D882700F-BE51-4ABF-BB77-1B9E4EE629AD}" type="pres">
      <dgm:prSet presAssocID="{093A117C-876F-4772-9211-44745BDE8BEB}" presName="hierChild6" presStyleCnt="0"/>
      <dgm:spPr/>
    </dgm:pt>
    <dgm:pt modelId="{C1090967-D893-46D4-BC01-FE028D9CBA6F}" type="pres">
      <dgm:prSet presAssocID="{093A117C-876F-4772-9211-44745BDE8BEB}" presName="hierChild7" presStyleCnt="0"/>
      <dgm:spPr/>
    </dgm:pt>
    <dgm:pt modelId="{77F32B1F-6DFF-44C7-AE28-FE4261C15613}" type="pres">
      <dgm:prSet presAssocID="{0AB36526-357A-4FC9-8F26-AC6B1EAA69C5}" presName="Name37" presStyleLbl="parChTrans1D2" presStyleIdx="2" presStyleCnt="4"/>
      <dgm:spPr/>
    </dgm:pt>
    <dgm:pt modelId="{75BF066C-4A3E-4D2B-991D-D68E52DBFCA6}" type="pres">
      <dgm:prSet presAssocID="{4408D657-6D89-479F-B4B1-8889FF9F7676}" presName="hierRoot2" presStyleCnt="0">
        <dgm:presLayoutVars>
          <dgm:hierBranch val="init"/>
        </dgm:presLayoutVars>
      </dgm:prSet>
      <dgm:spPr/>
    </dgm:pt>
    <dgm:pt modelId="{B499C666-DD60-4B03-B3F0-41D6EF3980C7}" type="pres">
      <dgm:prSet presAssocID="{4408D657-6D89-479F-B4B1-8889FF9F7676}" presName="rootComposite" presStyleCnt="0"/>
      <dgm:spPr/>
    </dgm:pt>
    <dgm:pt modelId="{47BDB830-A4E7-4B50-911A-FC31960A5B95}" type="pres">
      <dgm:prSet presAssocID="{4408D657-6D89-479F-B4B1-8889FF9F7676}" presName="rootText" presStyleLbl="node2" presStyleIdx="2" presStyleCnt="4">
        <dgm:presLayoutVars>
          <dgm:chPref val="3"/>
        </dgm:presLayoutVars>
      </dgm:prSet>
      <dgm:spPr/>
    </dgm:pt>
    <dgm:pt modelId="{96C621E7-0A66-40D9-AF28-E87AEFD13B29}" type="pres">
      <dgm:prSet presAssocID="{4408D657-6D89-479F-B4B1-8889FF9F7676}" presName="rootConnector" presStyleLbl="node2" presStyleIdx="2" presStyleCnt="4"/>
      <dgm:spPr/>
    </dgm:pt>
    <dgm:pt modelId="{63D822DE-297E-4035-9CFA-E913B6055C92}" type="pres">
      <dgm:prSet presAssocID="{4408D657-6D89-479F-B4B1-8889FF9F7676}" presName="hierChild4" presStyleCnt="0"/>
      <dgm:spPr/>
    </dgm:pt>
    <dgm:pt modelId="{75101FE3-5DD2-47B3-916F-E690389039D2}" type="pres">
      <dgm:prSet presAssocID="{4408D657-6D89-479F-B4B1-8889FF9F7676}" presName="hierChild5" presStyleCnt="0"/>
      <dgm:spPr/>
    </dgm:pt>
    <dgm:pt modelId="{5AAC1DC5-E537-4463-A557-5F67855273AF}" type="pres">
      <dgm:prSet presAssocID="{3B730177-51D0-4D6C-9B0F-B30470C6BE43}" presName="Name37" presStyleLbl="parChTrans1D2" presStyleIdx="3" presStyleCnt="4"/>
      <dgm:spPr/>
    </dgm:pt>
    <dgm:pt modelId="{F833B6F4-A15A-4EAF-AD62-2FD5053D5181}" type="pres">
      <dgm:prSet presAssocID="{36BAFDBC-D37D-497B-862D-1F968DD94CB5}" presName="hierRoot2" presStyleCnt="0">
        <dgm:presLayoutVars>
          <dgm:hierBranch val="init"/>
        </dgm:presLayoutVars>
      </dgm:prSet>
      <dgm:spPr/>
    </dgm:pt>
    <dgm:pt modelId="{BA58A785-8A22-4874-AF16-B547B15933DD}" type="pres">
      <dgm:prSet presAssocID="{36BAFDBC-D37D-497B-862D-1F968DD94CB5}" presName="rootComposite" presStyleCnt="0"/>
      <dgm:spPr/>
    </dgm:pt>
    <dgm:pt modelId="{802844A3-D49E-4CEF-ACD6-7682FCD734C7}" type="pres">
      <dgm:prSet presAssocID="{36BAFDBC-D37D-497B-862D-1F968DD94CB5}" presName="rootText" presStyleLbl="node2" presStyleIdx="3" presStyleCnt="4">
        <dgm:presLayoutVars>
          <dgm:chPref val="3"/>
        </dgm:presLayoutVars>
      </dgm:prSet>
      <dgm:spPr/>
    </dgm:pt>
    <dgm:pt modelId="{A6DAA2C3-5EA5-4573-87E6-F87B13604AC8}" type="pres">
      <dgm:prSet presAssocID="{36BAFDBC-D37D-497B-862D-1F968DD94CB5}" presName="rootConnector" presStyleLbl="node2" presStyleIdx="3" presStyleCnt="4"/>
      <dgm:spPr/>
    </dgm:pt>
    <dgm:pt modelId="{3255083A-0E75-4E5B-9783-FF3CE8FEC5BB}" type="pres">
      <dgm:prSet presAssocID="{36BAFDBC-D37D-497B-862D-1F968DD94CB5}" presName="hierChild4" presStyleCnt="0"/>
      <dgm:spPr/>
    </dgm:pt>
    <dgm:pt modelId="{F6DCECF4-AC84-4834-8EFF-4DE2A8472947}" type="pres">
      <dgm:prSet presAssocID="{36BAFDBC-D37D-497B-862D-1F968DD94CB5}" presName="hierChild5" presStyleCnt="0"/>
      <dgm:spPr/>
    </dgm:pt>
    <dgm:pt modelId="{D2E92C0E-35FC-488C-86D8-AC0059FB243C}" type="pres">
      <dgm:prSet presAssocID="{672A4482-0341-44E1-AF70-2A884A7F11EF}" presName="hierChild3" presStyleCnt="0"/>
      <dgm:spPr/>
    </dgm:pt>
  </dgm:ptLst>
  <dgm:cxnLst>
    <dgm:cxn modelId="{CF0C1107-175C-48DC-9C63-EB532F38A261}" type="presOf" srcId="{4408D657-6D89-479F-B4B1-8889FF9F7676}" destId="{96C621E7-0A66-40D9-AF28-E87AEFD13B29}" srcOrd="1" destOrd="0" presId="urn:microsoft.com/office/officeart/2005/8/layout/orgChart1"/>
    <dgm:cxn modelId="{01320F0E-7B32-47E8-845C-90274630DC92}" type="presOf" srcId="{EECC6867-8852-466D-A75D-5C00519EB5F9}" destId="{442C1B7F-59AD-4973-97E4-7AAC195FBE86}" srcOrd="1" destOrd="0" presId="urn:microsoft.com/office/officeart/2005/8/layout/orgChart1"/>
    <dgm:cxn modelId="{1F9DE617-2B53-4E47-8974-BED7764B736A}" type="presOf" srcId="{0AB36526-357A-4FC9-8F26-AC6B1EAA69C5}" destId="{77F32B1F-6DFF-44C7-AE28-FE4261C15613}" srcOrd="0" destOrd="0" presId="urn:microsoft.com/office/officeart/2005/8/layout/orgChart1"/>
    <dgm:cxn modelId="{C9619318-11FE-465D-905C-9C3368F17F1B}" type="presOf" srcId="{672A4482-0341-44E1-AF70-2A884A7F11EF}" destId="{E36756CE-FE0C-4316-AF42-57829ED119CC}" srcOrd="1" destOrd="0" presId="urn:microsoft.com/office/officeart/2005/8/layout/orgChart1"/>
    <dgm:cxn modelId="{8CF8351E-711F-4567-99E5-C30D9F116ADD}" srcId="{450CB542-919B-40F2-BAED-C9347954D720}" destId="{672A4482-0341-44E1-AF70-2A884A7F11EF}" srcOrd="0" destOrd="0" parTransId="{2490189F-0CC7-400E-94EF-67B3DB5D7524}" sibTransId="{9E57D04F-EA0E-4066-9052-BAAF16ED36C0}"/>
    <dgm:cxn modelId="{1324E022-79C8-4451-B5FA-1E505615924B}" type="presOf" srcId="{093A117C-876F-4772-9211-44745BDE8BEB}" destId="{C613ACE1-F7DA-4599-A277-B8E0C953E805}" srcOrd="0" destOrd="0" presId="urn:microsoft.com/office/officeart/2005/8/layout/orgChart1"/>
    <dgm:cxn modelId="{C3587927-BD0E-4768-90F5-EB779D7FDCA2}" type="presOf" srcId="{5665BD74-1F04-40E2-97F9-537D38197105}" destId="{526B182A-9DCC-451F-8557-DD5B6A0B7862}" srcOrd="0" destOrd="0" presId="urn:microsoft.com/office/officeart/2005/8/layout/orgChart1"/>
    <dgm:cxn modelId="{AFD2392E-6F23-48D4-9391-01B104E166F3}" type="presOf" srcId="{450CB542-919B-40F2-BAED-C9347954D720}" destId="{6C9434A0-6BEE-44A5-B65E-0FD02C5A138D}" srcOrd="0" destOrd="0" presId="urn:microsoft.com/office/officeart/2005/8/layout/orgChart1"/>
    <dgm:cxn modelId="{39F46064-CBE8-4A52-82EA-945DFFF6EAEB}" type="presOf" srcId="{18B28B09-A6C8-4D5E-9BF3-42C8A9041ED6}" destId="{739814FD-0AFE-482E-B4E1-BDC97E0871FA}" srcOrd="0" destOrd="0" presId="urn:microsoft.com/office/officeart/2005/8/layout/orgChart1"/>
    <dgm:cxn modelId="{102EED47-C692-4141-B8CF-EF73FF21C5C8}" type="presOf" srcId="{4408D657-6D89-479F-B4B1-8889FF9F7676}" destId="{47BDB830-A4E7-4B50-911A-FC31960A5B95}" srcOrd="0" destOrd="0" presId="urn:microsoft.com/office/officeart/2005/8/layout/orgChart1"/>
    <dgm:cxn modelId="{B9520769-49DF-4369-8A0A-C3E7236C54DD}" type="presOf" srcId="{8975FE45-77B0-493F-88BD-A897917DE21E}" destId="{9007C237-C485-482D-969E-6CC805A85E6C}" srcOrd="0" destOrd="0" presId="urn:microsoft.com/office/officeart/2005/8/layout/orgChart1"/>
    <dgm:cxn modelId="{6F61E14F-C093-4204-BF3E-D6B507A24CF2}" type="presOf" srcId="{9BF3AEFD-A794-456B-9B07-B57FA5CF9785}" destId="{18F94E8E-D66F-47F5-9BF6-35DF4936F961}" srcOrd="0" destOrd="0" presId="urn:microsoft.com/office/officeart/2005/8/layout/orgChart1"/>
    <dgm:cxn modelId="{7BBCD170-5938-4D3C-967C-4CE076DE98AC}" srcId="{672A4482-0341-44E1-AF70-2A884A7F11EF}" destId="{36BAFDBC-D37D-497B-862D-1F968DD94CB5}" srcOrd="3" destOrd="0" parTransId="{3B730177-51D0-4D6C-9B0F-B30470C6BE43}" sibTransId="{0217B3B9-8993-4BD6-8EAE-59D53396252D}"/>
    <dgm:cxn modelId="{8D6F4D71-2BA9-46B5-94D8-17D4D0560728}" type="presOf" srcId="{B52E6B6B-FA00-4A4F-A64C-E6A21D2AFF26}" destId="{4B962560-A3B5-4406-B418-D418656FF5B0}" srcOrd="0" destOrd="0" presId="urn:microsoft.com/office/officeart/2005/8/layout/orgChart1"/>
    <dgm:cxn modelId="{A3CED971-9632-4954-B203-2BBA00BE7378}" srcId="{672A4482-0341-44E1-AF70-2A884A7F11EF}" destId="{EECC6867-8852-466D-A75D-5C00519EB5F9}" srcOrd="1" destOrd="0" parTransId="{B52E6B6B-FA00-4A4F-A64C-E6A21D2AFF26}" sibTransId="{48F23899-B300-4879-BFDC-59FB9568CE87}"/>
    <dgm:cxn modelId="{CA26D175-EBD6-4BD5-89D0-D287106A1D50}" srcId="{EECC6867-8852-466D-A75D-5C00519EB5F9}" destId="{9BF3AEFD-A794-456B-9B07-B57FA5CF9785}" srcOrd="0" destOrd="0" parTransId="{18B28B09-A6C8-4D5E-9BF3-42C8A9041ED6}" sibTransId="{453D7118-A512-4739-AFA1-52A3E7C7DC8D}"/>
    <dgm:cxn modelId="{E5B09977-EF52-4082-A724-25A2378D18D0}" type="presOf" srcId="{8AD9FF7A-7584-4D55-A625-AD9443253160}" destId="{C3A29E66-24C7-4AB0-9BC1-CD638D7E880E}" srcOrd="0" destOrd="0" presId="urn:microsoft.com/office/officeart/2005/8/layout/orgChart1"/>
    <dgm:cxn modelId="{28DC7E5A-24B9-4E4A-87CF-4D2668E84060}" type="presOf" srcId="{36BAFDBC-D37D-497B-862D-1F968DD94CB5}" destId="{802844A3-D49E-4CEF-ACD6-7682FCD734C7}" srcOrd="0" destOrd="0" presId="urn:microsoft.com/office/officeart/2005/8/layout/orgChart1"/>
    <dgm:cxn modelId="{8B55667B-D508-4CDF-8305-E8B17E05EDE7}" type="presOf" srcId="{093A117C-876F-4772-9211-44745BDE8BEB}" destId="{5BDDF0F9-A70E-4FC5-B6FB-B5F5FF513C40}" srcOrd="1" destOrd="0" presId="urn:microsoft.com/office/officeart/2005/8/layout/orgChart1"/>
    <dgm:cxn modelId="{285BE89B-99B0-47D0-8BC1-A601B3609DA8}" srcId="{9BF3AEFD-A794-456B-9B07-B57FA5CF9785}" destId="{093A117C-876F-4772-9211-44745BDE8BEB}" srcOrd="1" destOrd="0" parTransId="{8AD9FF7A-7584-4D55-A625-AD9443253160}" sibTransId="{B27BBD24-0689-4EBB-B80A-D5929A4FD1A6}"/>
    <dgm:cxn modelId="{A91FE09F-F52F-4AA8-BBD8-69DBF5117321}" type="presOf" srcId="{3B730177-51D0-4D6C-9B0F-B30470C6BE43}" destId="{5AAC1DC5-E537-4463-A557-5F67855273AF}" srcOrd="0" destOrd="0" presId="urn:microsoft.com/office/officeart/2005/8/layout/orgChart1"/>
    <dgm:cxn modelId="{0ED951B8-D1C5-444D-B271-D6F993C4DC82}" type="presOf" srcId="{115A792C-035A-4296-A485-0AF54C2174BE}" destId="{52039B73-17C4-456C-8BAC-7C8CC44F774E}" srcOrd="0" destOrd="0" presId="urn:microsoft.com/office/officeart/2005/8/layout/orgChart1"/>
    <dgm:cxn modelId="{BC3165BB-3320-4E78-965E-7D7DE7AA1BC1}" srcId="{9BF3AEFD-A794-456B-9B07-B57FA5CF9785}" destId="{5665BD74-1F04-40E2-97F9-537D38197105}" srcOrd="0" destOrd="0" parTransId="{BD7AB361-08FD-42EC-AD48-BF29DA4156D1}" sibTransId="{C55869A6-57E6-4B73-BA7C-88B248164011}"/>
    <dgm:cxn modelId="{F8929EBE-F9EA-4AA5-B019-5AE6052BFFBE}" type="presOf" srcId="{BD7AB361-08FD-42EC-AD48-BF29DA4156D1}" destId="{B5A31ED2-A23A-4FBC-98CD-DCB7335212C6}" srcOrd="0" destOrd="0" presId="urn:microsoft.com/office/officeart/2005/8/layout/orgChart1"/>
    <dgm:cxn modelId="{E5F246C8-EC5A-45D7-936C-A1C8E217E3C9}" type="presOf" srcId="{36BAFDBC-D37D-497B-862D-1F968DD94CB5}" destId="{A6DAA2C3-5EA5-4573-87E6-F87B13604AC8}" srcOrd="1" destOrd="0" presId="urn:microsoft.com/office/officeart/2005/8/layout/orgChart1"/>
    <dgm:cxn modelId="{E58732C9-A4A8-4618-B236-19ACEEEADA52}" type="presOf" srcId="{9BF3AEFD-A794-456B-9B07-B57FA5CF9785}" destId="{682CEAE4-D44D-4885-A3CC-FF7931DA326D}" srcOrd="1" destOrd="0" presId="urn:microsoft.com/office/officeart/2005/8/layout/orgChart1"/>
    <dgm:cxn modelId="{B17764D6-B065-45D7-B2C1-883D5481EB24}" srcId="{672A4482-0341-44E1-AF70-2A884A7F11EF}" destId="{8975FE45-77B0-493F-88BD-A897917DE21E}" srcOrd="0" destOrd="0" parTransId="{115A792C-035A-4296-A485-0AF54C2174BE}" sibTransId="{B0EEFFC2-786A-40B1-8412-448F00723F77}"/>
    <dgm:cxn modelId="{83080ED9-964F-4057-820D-D79C11405D89}" type="presOf" srcId="{8975FE45-77B0-493F-88BD-A897917DE21E}" destId="{8D5FD234-29A0-422B-B32A-747AABB55AD1}" srcOrd="1" destOrd="0" presId="urn:microsoft.com/office/officeart/2005/8/layout/orgChart1"/>
    <dgm:cxn modelId="{3A9FE9E1-ACA6-4756-949D-B3EB9FFA6847}" type="presOf" srcId="{EECC6867-8852-466D-A75D-5C00519EB5F9}" destId="{8CFC091A-D850-4B66-AB09-40CCBDA2D04E}" srcOrd="0" destOrd="0" presId="urn:microsoft.com/office/officeart/2005/8/layout/orgChart1"/>
    <dgm:cxn modelId="{6B98B2E7-B3A6-4818-BD1D-2552AAE14068}" type="presOf" srcId="{672A4482-0341-44E1-AF70-2A884A7F11EF}" destId="{52934E08-16A1-434A-8048-B75C58D101B7}" srcOrd="0" destOrd="0" presId="urn:microsoft.com/office/officeart/2005/8/layout/orgChart1"/>
    <dgm:cxn modelId="{9AFEA0E8-FBE9-4302-B8B0-8A9378EF13CA}" srcId="{672A4482-0341-44E1-AF70-2A884A7F11EF}" destId="{4408D657-6D89-479F-B4B1-8889FF9F7676}" srcOrd="2" destOrd="0" parTransId="{0AB36526-357A-4FC9-8F26-AC6B1EAA69C5}" sibTransId="{6FD565BD-E07C-42DF-8EE0-CF59F61BE170}"/>
    <dgm:cxn modelId="{8A5DF6F6-C38C-49DF-8974-1EC7216C2447}" type="presOf" srcId="{5665BD74-1F04-40E2-97F9-537D38197105}" destId="{3A6E20A7-94E7-425B-B036-FA4A109C81C2}" srcOrd="1" destOrd="0" presId="urn:microsoft.com/office/officeart/2005/8/layout/orgChart1"/>
    <dgm:cxn modelId="{D7CF1F37-E7A3-4345-9D3A-A651399F9600}" type="presParOf" srcId="{6C9434A0-6BEE-44A5-B65E-0FD02C5A138D}" destId="{3777B318-DDF1-4A87-B8C5-6A520106DA94}" srcOrd="0" destOrd="0" presId="urn:microsoft.com/office/officeart/2005/8/layout/orgChart1"/>
    <dgm:cxn modelId="{2748A856-54C7-4E00-917A-450BCE825887}" type="presParOf" srcId="{3777B318-DDF1-4A87-B8C5-6A520106DA94}" destId="{7187D579-0522-4996-9B31-E8E9696FBEF8}" srcOrd="0" destOrd="0" presId="urn:microsoft.com/office/officeart/2005/8/layout/orgChart1"/>
    <dgm:cxn modelId="{EC0B6115-3BF1-416F-8949-5C64CA6E6370}" type="presParOf" srcId="{7187D579-0522-4996-9B31-E8E9696FBEF8}" destId="{52934E08-16A1-434A-8048-B75C58D101B7}" srcOrd="0" destOrd="0" presId="urn:microsoft.com/office/officeart/2005/8/layout/orgChart1"/>
    <dgm:cxn modelId="{155ECAFD-F25A-4B2C-A502-6354C9DEDA56}" type="presParOf" srcId="{7187D579-0522-4996-9B31-E8E9696FBEF8}" destId="{E36756CE-FE0C-4316-AF42-57829ED119CC}" srcOrd="1" destOrd="0" presId="urn:microsoft.com/office/officeart/2005/8/layout/orgChart1"/>
    <dgm:cxn modelId="{CA439B2C-1DE8-4506-BBE0-D80A6C3827BA}" type="presParOf" srcId="{3777B318-DDF1-4A87-B8C5-6A520106DA94}" destId="{D1F6581C-E8CB-4FCE-89CE-F89D3AD499EF}" srcOrd="1" destOrd="0" presId="urn:microsoft.com/office/officeart/2005/8/layout/orgChart1"/>
    <dgm:cxn modelId="{6F29B113-DCE0-4538-8A34-4A60B70BFC57}" type="presParOf" srcId="{D1F6581C-E8CB-4FCE-89CE-F89D3AD499EF}" destId="{52039B73-17C4-456C-8BAC-7C8CC44F774E}" srcOrd="0" destOrd="0" presId="urn:microsoft.com/office/officeart/2005/8/layout/orgChart1"/>
    <dgm:cxn modelId="{ACBF9929-032C-40B8-8117-FCA544604083}" type="presParOf" srcId="{D1F6581C-E8CB-4FCE-89CE-F89D3AD499EF}" destId="{34A0A9F2-3D02-495F-8DDD-50F4221A8BC9}" srcOrd="1" destOrd="0" presId="urn:microsoft.com/office/officeart/2005/8/layout/orgChart1"/>
    <dgm:cxn modelId="{736E4AB1-8D50-44E3-944E-BF421DA91333}" type="presParOf" srcId="{34A0A9F2-3D02-495F-8DDD-50F4221A8BC9}" destId="{AC1EC5D8-5044-4A25-92E2-E5F2CD127E15}" srcOrd="0" destOrd="0" presId="urn:microsoft.com/office/officeart/2005/8/layout/orgChart1"/>
    <dgm:cxn modelId="{B08860AE-E086-4138-B766-88E606AC0308}" type="presParOf" srcId="{AC1EC5D8-5044-4A25-92E2-E5F2CD127E15}" destId="{9007C237-C485-482D-969E-6CC805A85E6C}" srcOrd="0" destOrd="0" presId="urn:microsoft.com/office/officeart/2005/8/layout/orgChart1"/>
    <dgm:cxn modelId="{C4A5591B-20FF-4259-9DA6-15A65854D5CA}" type="presParOf" srcId="{AC1EC5D8-5044-4A25-92E2-E5F2CD127E15}" destId="{8D5FD234-29A0-422B-B32A-747AABB55AD1}" srcOrd="1" destOrd="0" presId="urn:microsoft.com/office/officeart/2005/8/layout/orgChart1"/>
    <dgm:cxn modelId="{D61418CC-D407-45E7-8DF8-BB493873F964}" type="presParOf" srcId="{34A0A9F2-3D02-495F-8DDD-50F4221A8BC9}" destId="{5C121621-2637-4599-B7C3-8ADFB3F501EE}" srcOrd="1" destOrd="0" presId="urn:microsoft.com/office/officeart/2005/8/layout/orgChart1"/>
    <dgm:cxn modelId="{CE2959FD-EF24-4222-925B-9556BD8EE1F7}" type="presParOf" srcId="{34A0A9F2-3D02-495F-8DDD-50F4221A8BC9}" destId="{52A070A4-945F-414B-973C-AE97BF898F78}" srcOrd="2" destOrd="0" presId="urn:microsoft.com/office/officeart/2005/8/layout/orgChart1"/>
    <dgm:cxn modelId="{8710C57F-B1F4-40B3-8731-1DECD7D52A8E}" type="presParOf" srcId="{D1F6581C-E8CB-4FCE-89CE-F89D3AD499EF}" destId="{4B962560-A3B5-4406-B418-D418656FF5B0}" srcOrd="2" destOrd="0" presId="urn:microsoft.com/office/officeart/2005/8/layout/orgChart1"/>
    <dgm:cxn modelId="{D67703A4-CE65-457B-967C-CC6A7E279562}" type="presParOf" srcId="{D1F6581C-E8CB-4FCE-89CE-F89D3AD499EF}" destId="{6FF20743-0F99-4266-97F4-A78B8C21F694}" srcOrd="3" destOrd="0" presId="urn:microsoft.com/office/officeart/2005/8/layout/orgChart1"/>
    <dgm:cxn modelId="{EA40B0BA-07DF-418D-9E40-95BFCD514FF8}" type="presParOf" srcId="{6FF20743-0F99-4266-97F4-A78B8C21F694}" destId="{E8BC3827-E960-4CE3-B8B5-29A50501B230}" srcOrd="0" destOrd="0" presId="urn:microsoft.com/office/officeart/2005/8/layout/orgChart1"/>
    <dgm:cxn modelId="{42E8BC03-AD2C-4FF6-A2B5-FBC63EBC382C}" type="presParOf" srcId="{E8BC3827-E960-4CE3-B8B5-29A50501B230}" destId="{8CFC091A-D850-4B66-AB09-40CCBDA2D04E}" srcOrd="0" destOrd="0" presId="urn:microsoft.com/office/officeart/2005/8/layout/orgChart1"/>
    <dgm:cxn modelId="{798898D9-B633-4C5E-BB08-A633D6B5A8EB}" type="presParOf" srcId="{E8BC3827-E960-4CE3-B8B5-29A50501B230}" destId="{442C1B7F-59AD-4973-97E4-7AAC195FBE86}" srcOrd="1" destOrd="0" presId="urn:microsoft.com/office/officeart/2005/8/layout/orgChart1"/>
    <dgm:cxn modelId="{6A610E19-61E9-4AE5-B174-739C7835B7A9}" type="presParOf" srcId="{6FF20743-0F99-4266-97F4-A78B8C21F694}" destId="{BCAE4A75-A64F-4ED6-9444-BACEAFFC9667}" srcOrd="1" destOrd="0" presId="urn:microsoft.com/office/officeart/2005/8/layout/orgChart1"/>
    <dgm:cxn modelId="{F88115C6-EB68-44B8-942B-D9DBEC99E7B2}" type="presParOf" srcId="{6FF20743-0F99-4266-97F4-A78B8C21F694}" destId="{263C1D7F-996D-4DE5-98F8-5D2D5F49CDA7}" srcOrd="2" destOrd="0" presId="urn:microsoft.com/office/officeart/2005/8/layout/orgChart1"/>
    <dgm:cxn modelId="{1C511325-2F28-4219-90E3-E817076A2630}" type="presParOf" srcId="{263C1D7F-996D-4DE5-98F8-5D2D5F49CDA7}" destId="{739814FD-0AFE-482E-B4E1-BDC97E0871FA}" srcOrd="0" destOrd="0" presId="urn:microsoft.com/office/officeart/2005/8/layout/orgChart1"/>
    <dgm:cxn modelId="{C56ADF2F-CE62-46E9-875E-1BB5E4FFAC74}" type="presParOf" srcId="{263C1D7F-996D-4DE5-98F8-5D2D5F49CDA7}" destId="{365F09EC-96AB-4748-BE03-23049F5E2230}" srcOrd="1" destOrd="0" presId="urn:microsoft.com/office/officeart/2005/8/layout/orgChart1"/>
    <dgm:cxn modelId="{E9105910-87AE-444D-B04A-FF2E33622616}" type="presParOf" srcId="{365F09EC-96AB-4748-BE03-23049F5E2230}" destId="{0C3C7093-C6AC-4A6F-AD4D-28DBA3F13B3B}" srcOrd="0" destOrd="0" presId="urn:microsoft.com/office/officeart/2005/8/layout/orgChart1"/>
    <dgm:cxn modelId="{4BA45796-4816-432B-964B-D80E492E6A3D}" type="presParOf" srcId="{0C3C7093-C6AC-4A6F-AD4D-28DBA3F13B3B}" destId="{18F94E8E-D66F-47F5-9BF6-35DF4936F961}" srcOrd="0" destOrd="0" presId="urn:microsoft.com/office/officeart/2005/8/layout/orgChart1"/>
    <dgm:cxn modelId="{93F873C5-1BAA-41F1-AFC0-BBED6C6E4904}" type="presParOf" srcId="{0C3C7093-C6AC-4A6F-AD4D-28DBA3F13B3B}" destId="{682CEAE4-D44D-4885-A3CC-FF7931DA326D}" srcOrd="1" destOrd="0" presId="urn:microsoft.com/office/officeart/2005/8/layout/orgChart1"/>
    <dgm:cxn modelId="{B944067B-4609-4A5B-8616-6F9C3841D847}" type="presParOf" srcId="{365F09EC-96AB-4748-BE03-23049F5E2230}" destId="{1EE0AC9E-4487-4C70-9BF3-C0F628485875}" srcOrd="1" destOrd="0" presId="urn:microsoft.com/office/officeart/2005/8/layout/orgChart1"/>
    <dgm:cxn modelId="{3EFF844D-7A2C-4106-8582-B17F04F40E23}" type="presParOf" srcId="{365F09EC-96AB-4748-BE03-23049F5E2230}" destId="{2581333C-E7F0-4043-98C9-8FF63237B67D}" srcOrd="2" destOrd="0" presId="urn:microsoft.com/office/officeart/2005/8/layout/orgChart1"/>
    <dgm:cxn modelId="{1461EFA3-DE73-477E-A9E4-877DAD083973}" type="presParOf" srcId="{2581333C-E7F0-4043-98C9-8FF63237B67D}" destId="{B5A31ED2-A23A-4FBC-98CD-DCB7335212C6}" srcOrd="0" destOrd="0" presId="urn:microsoft.com/office/officeart/2005/8/layout/orgChart1"/>
    <dgm:cxn modelId="{EC903002-1012-4C94-A8CB-813A3A24BFAB}" type="presParOf" srcId="{2581333C-E7F0-4043-98C9-8FF63237B67D}" destId="{53187F6F-13DE-4E1D-BF95-5A920FC79608}" srcOrd="1" destOrd="0" presId="urn:microsoft.com/office/officeart/2005/8/layout/orgChart1"/>
    <dgm:cxn modelId="{053820B5-C031-473E-ADD7-F3A969C9622F}" type="presParOf" srcId="{53187F6F-13DE-4E1D-BF95-5A920FC79608}" destId="{FEF2F906-4E73-4374-BB22-AC73F71FBADD}" srcOrd="0" destOrd="0" presId="urn:microsoft.com/office/officeart/2005/8/layout/orgChart1"/>
    <dgm:cxn modelId="{2E162208-81E0-4838-BB01-466016110E12}" type="presParOf" srcId="{FEF2F906-4E73-4374-BB22-AC73F71FBADD}" destId="{526B182A-9DCC-451F-8557-DD5B6A0B7862}" srcOrd="0" destOrd="0" presId="urn:microsoft.com/office/officeart/2005/8/layout/orgChart1"/>
    <dgm:cxn modelId="{E43018D7-CDD9-461E-A937-2C391AB51E72}" type="presParOf" srcId="{FEF2F906-4E73-4374-BB22-AC73F71FBADD}" destId="{3A6E20A7-94E7-425B-B036-FA4A109C81C2}" srcOrd="1" destOrd="0" presId="urn:microsoft.com/office/officeart/2005/8/layout/orgChart1"/>
    <dgm:cxn modelId="{9F2CE7B7-3079-4362-B6FD-78C8DE505246}" type="presParOf" srcId="{53187F6F-13DE-4E1D-BF95-5A920FC79608}" destId="{15A38893-3E34-426D-A9FB-A9F60B39898A}" srcOrd="1" destOrd="0" presId="urn:microsoft.com/office/officeart/2005/8/layout/orgChart1"/>
    <dgm:cxn modelId="{349B3CFB-038E-4D38-A334-A7B2071EB9A1}" type="presParOf" srcId="{53187F6F-13DE-4E1D-BF95-5A920FC79608}" destId="{4C18AEED-AB05-40D9-A2E1-724CB603081A}" srcOrd="2" destOrd="0" presId="urn:microsoft.com/office/officeart/2005/8/layout/orgChart1"/>
    <dgm:cxn modelId="{380FABF4-38B0-4405-BBCD-A03F6973F461}" type="presParOf" srcId="{2581333C-E7F0-4043-98C9-8FF63237B67D}" destId="{C3A29E66-24C7-4AB0-9BC1-CD638D7E880E}" srcOrd="2" destOrd="0" presId="urn:microsoft.com/office/officeart/2005/8/layout/orgChart1"/>
    <dgm:cxn modelId="{7FF99F0D-46F3-4240-AB4A-62CB4CD16A09}" type="presParOf" srcId="{2581333C-E7F0-4043-98C9-8FF63237B67D}" destId="{CB337BDA-BDF1-4A46-A5A9-6AD83EA3A8CF}" srcOrd="3" destOrd="0" presId="urn:microsoft.com/office/officeart/2005/8/layout/orgChart1"/>
    <dgm:cxn modelId="{E0CD46FC-62C1-4224-AC41-21A0F911083C}" type="presParOf" srcId="{CB337BDA-BDF1-4A46-A5A9-6AD83EA3A8CF}" destId="{2006FE44-1F24-48B4-BD02-6E04CF54EB22}" srcOrd="0" destOrd="0" presId="urn:microsoft.com/office/officeart/2005/8/layout/orgChart1"/>
    <dgm:cxn modelId="{C68488C0-4F32-45C0-820C-830984FD821C}" type="presParOf" srcId="{2006FE44-1F24-48B4-BD02-6E04CF54EB22}" destId="{C613ACE1-F7DA-4599-A277-B8E0C953E805}" srcOrd="0" destOrd="0" presId="urn:microsoft.com/office/officeart/2005/8/layout/orgChart1"/>
    <dgm:cxn modelId="{CB4CC26B-6AB6-42C4-B5D8-4758F8BDB7BE}" type="presParOf" srcId="{2006FE44-1F24-48B4-BD02-6E04CF54EB22}" destId="{5BDDF0F9-A70E-4FC5-B6FB-B5F5FF513C40}" srcOrd="1" destOrd="0" presId="urn:microsoft.com/office/officeart/2005/8/layout/orgChart1"/>
    <dgm:cxn modelId="{A984AD68-7D57-46BB-9F75-A12DF8EC9056}" type="presParOf" srcId="{CB337BDA-BDF1-4A46-A5A9-6AD83EA3A8CF}" destId="{D882700F-BE51-4ABF-BB77-1B9E4EE629AD}" srcOrd="1" destOrd="0" presId="urn:microsoft.com/office/officeart/2005/8/layout/orgChart1"/>
    <dgm:cxn modelId="{899502EC-14D4-477D-8B62-6FEDA0341FF2}" type="presParOf" srcId="{CB337BDA-BDF1-4A46-A5A9-6AD83EA3A8CF}" destId="{C1090967-D893-46D4-BC01-FE028D9CBA6F}" srcOrd="2" destOrd="0" presId="urn:microsoft.com/office/officeart/2005/8/layout/orgChart1"/>
    <dgm:cxn modelId="{4CF56F9A-1AEA-4BD8-B1D8-444CCCB09705}" type="presParOf" srcId="{D1F6581C-E8CB-4FCE-89CE-F89D3AD499EF}" destId="{77F32B1F-6DFF-44C7-AE28-FE4261C15613}" srcOrd="4" destOrd="0" presId="urn:microsoft.com/office/officeart/2005/8/layout/orgChart1"/>
    <dgm:cxn modelId="{F7F1DD95-F28A-4C6E-B271-12D9E0C353DD}" type="presParOf" srcId="{D1F6581C-E8CB-4FCE-89CE-F89D3AD499EF}" destId="{75BF066C-4A3E-4D2B-991D-D68E52DBFCA6}" srcOrd="5" destOrd="0" presId="urn:microsoft.com/office/officeart/2005/8/layout/orgChart1"/>
    <dgm:cxn modelId="{506316B3-D2D3-4C92-81B1-EB15709E55AC}" type="presParOf" srcId="{75BF066C-4A3E-4D2B-991D-D68E52DBFCA6}" destId="{B499C666-DD60-4B03-B3F0-41D6EF3980C7}" srcOrd="0" destOrd="0" presId="urn:microsoft.com/office/officeart/2005/8/layout/orgChart1"/>
    <dgm:cxn modelId="{03D5E33A-5BE9-440F-9BA5-19CF11C6E552}" type="presParOf" srcId="{B499C666-DD60-4B03-B3F0-41D6EF3980C7}" destId="{47BDB830-A4E7-4B50-911A-FC31960A5B95}" srcOrd="0" destOrd="0" presId="urn:microsoft.com/office/officeart/2005/8/layout/orgChart1"/>
    <dgm:cxn modelId="{C1EBB20F-310A-4B72-8AC7-C010E96223FE}" type="presParOf" srcId="{B499C666-DD60-4B03-B3F0-41D6EF3980C7}" destId="{96C621E7-0A66-40D9-AF28-E87AEFD13B29}" srcOrd="1" destOrd="0" presId="urn:microsoft.com/office/officeart/2005/8/layout/orgChart1"/>
    <dgm:cxn modelId="{2EBC0561-B0A9-46CF-A2A5-511B99DB9CCE}" type="presParOf" srcId="{75BF066C-4A3E-4D2B-991D-D68E52DBFCA6}" destId="{63D822DE-297E-4035-9CFA-E913B6055C92}" srcOrd="1" destOrd="0" presId="urn:microsoft.com/office/officeart/2005/8/layout/orgChart1"/>
    <dgm:cxn modelId="{DBCE1559-802F-4B80-B277-D9F87B40F220}" type="presParOf" srcId="{75BF066C-4A3E-4D2B-991D-D68E52DBFCA6}" destId="{75101FE3-5DD2-47B3-916F-E690389039D2}" srcOrd="2" destOrd="0" presId="urn:microsoft.com/office/officeart/2005/8/layout/orgChart1"/>
    <dgm:cxn modelId="{EFDDF408-B2E4-4BE8-8CC6-5EF8F0AF22E5}" type="presParOf" srcId="{D1F6581C-E8CB-4FCE-89CE-F89D3AD499EF}" destId="{5AAC1DC5-E537-4463-A557-5F67855273AF}" srcOrd="6" destOrd="0" presId="urn:microsoft.com/office/officeart/2005/8/layout/orgChart1"/>
    <dgm:cxn modelId="{B3C4FDCD-EB4A-4B1B-989E-DC3D3ABE4E6C}" type="presParOf" srcId="{D1F6581C-E8CB-4FCE-89CE-F89D3AD499EF}" destId="{F833B6F4-A15A-4EAF-AD62-2FD5053D5181}" srcOrd="7" destOrd="0" presId="urn:microsoft.com/office/officeart/2005/8/layout/orgChart1"/>
    <dgm:cxn modelId="{A4E876C3-0DEA-4912-92EC-1DD5573DD146}" type="presParOf" srcId="{F833B6F4-A15A-4EAF-AD62-2FD5053D5181}" destId="{BA58A785-8A22-4874-AF16-B547B15933DD}" srcOrd="0" destOrd="0" presId="urn:microsoft.com/office/officeart/2005/8/layout/orgChart1"/>
    <dgm:cxn modelId="{62D8B098-B60B-4445-86AE-E84C2F200848}" type="presParOf" srcId="{BA58A785-8A22-4874-AF16-B547B15933DD}" destId="{802844A3-D49E-4CEF-ACD6-7682FCD734C7}" srcOrd="0" destOrd="0" presId="urn:microsoft.com/office/officeart/2005/8/layout/orgChart1"/>
    <dgm:cxn modelId="{9A241E60-30D4-44BB-9614-CFDBB502A262}" type="presParOf" srcId="{BA58A785-8A22-4874-AF16-B547B15933DD}" destId="{A6DAA2C3-5EA5-4573-87E6-F87B13604AC8}" srcOrd="1" destOrd="0" presId="urn:microsoft.com/office/officeart/2005/8/layout/orgChart1"/>
    <dgm:cxn modelId="{B6275A31-8F99-49F8-89FA-41C811E42C4F}" type="presParOf" srcId="{F833B6F4-A15A-4EAF-AD62-2FD5053D5181}" destId="{3255083A-0E75-4E5B-9783-FF3CE8FEC5BB}" srcOrd="1" destOrd="0" presId="urn:microsoft.com/office/officeart/2005/8/layout/orgChart1"/>
    <dgm:cxn modelId="{61FB02B5-F216-4B1D-89F8-7FB40D37D147}" type="presParOf" srcId="{F833B6F4-A15A-4EAF-AD62-2FD5053D5181}" destId="{F6DCECF4-AC84-4834-8EFF-4DE2A8472947}" srcOrd="2" destOrd="0" presId="urn:microsoft.com/office/officeart/2005/8/layout/orgChart1"/>
    <dgm:cxn modelId="{3A56F1E2-C28B-4ADC-8634-4C6A93E7DD2B}" type="presParOf" srcId="{3777B318-DDF1-4A87-B8C5-6A520106DA94}" destId="{D2E92C0E-35FC-488C-86D8-AC0059FB243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B8A6932-FF27-4D33-A337-E203A58BA76D}" type="doc">
      <dgm:prSet loTypeId="urn:microsoft.com/office/officeart/2005/8/layout/hProcess6" loCatId="process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4FC597E0-4311-4741-860C-30E0E764FCF8}">
      <dgm:prSet phldrT="[Text]" custT="1"/>
      <dgm:spPr/>
      <dgm:t>
        <a:bodyPr/>
        <a:lstStyle/>
        <a:p>
          <a:r>
            <a:rPr lang="en-US" sz="2800" b="1" dirty="0">
              <a:solidFill>
                <a:schemeClr val="tx1"/>
              </a:solidFill>
            </a:rPr>
            <a:t>Maximum Utility</a:t>
          </a:r>
        </a:p>
      </dgm:t>
    </dgm:pt>
    <dgm:pt modelId="{09EEE1B6-46F4-4604-BFE0-DC2A4BD8E818}" type="parTrans" cxnId="{121C83F2-D07D-4495-A20D-034990416BC2}">
      <dgm:prSet/>
      <dgm:spPr/>
      <dgm:t>
        <a:bodyPr/>
        <a:lstStyle/>
        <a:p>
          <a:endParaRPr lang="en-US"/>
        </a:p>
      </dgm:t>
    </dgm:pt>
    <dgm:pt modelId="{0F6BA9C3-E152-4A25-9DC3-AB8189D45C2C}" type="sibTrans" cxnId="{121C83F2-D07D-4495-A20D-034990416BC2}">
      <dgm:prSet/>
      <dgm:spPr/>
      <dgm:t>
        <a:bodyPr/>
        <a:lstStyle/>
        <a:p>
          <a:endParaRPr lang="en-US"/>
        </a:p>
      </dgm:t>
    </dgm:pt>
    <dgm:pt modelId="{DC85F64A-7330-45DB-B94E-EAD823152BB9}">
      <dgm:prSet phldrT="[Text]" custT="1"/>
      <dgm:spPr/>
      <dgm:t>
        <a:bodyPr/>
        <a:lstStyle/>
        <a:p>
          <a:r>
            <a:rPr lang="en-US" sz="3200" dirty="0"/>
            <a:t>Refers to</a:t>
          </a:r>
        </a:p>
      </dgm:t>
    </dgm:pt>
    <dgm:pt modelId="{A2934E88-754C-47A1-9C44-49390C1E2444}" type="parTrans" cxnId="{24E72C8E-DC15-4099-B37B-4A29DFF45586}">
      <dgm:prSet/>
      <dgm:spPr/>
      <dgm:t>
        <a:bodyPr/>
        <a:lstStyle/>
        <a:p>
          <a:endParaRPr lang="en-US"/>
        </a:p>
      </dgm:t>
    </dgm:pt>
    <dgm:pt modelId="{D4DC2E8C-021A-4FAC-8AAE-FFF5CD803D02}" type="sibTrans" cxnId="{24E72C8E-DC15-4099-B37B-4A29DFF45586}">
      <dgm:prSet/>
      <dgm:spPr/>
      <dgm:t>
        <a:bodyPr/>
        <a:lstStyle/>
        <a:p>
          <a:endParaRPr lang="en-US"/>
        </a:p>
      </dgm:t>
    </dgm:pt>
    <dgm:pt modelId="{A4BFBC55-54D3-4109-899E-E652A257062B}">
      <dgm:prSet phldrT="[Text]" custT="1"/>
      <dgm:spPr/>
      <dgm:t>
        <a:bodyPr/>
        <a:lstStyle/>
        <a:p>
          <a:r>
            <a:rPr lang="en-US" sz="2400" b="1" dirty="0">
              <a:solidFill>
                <a:schemeClr val="tx1"/>
              </a:solidFill>
            </a:rPr>
            <a:t>Maximize Stakeholder Wealth</a:t>
          </a:r>
        </a:p>
      </dgm:t>
    </dgm:pt>
    <dgm:pt modelId="{9AAED272-AB8B-41DF-BB67-85F92C4A4107}" type="parTrans" cxnId="{3194B6B7-2EBD-4BB6-9647-01349E284524}">
      <dgm:prSet/>
      <dgm:spPr/>
      <dgm:t>
        <a:bodyPr/>
        <a:lstStyle/>
        <a:p>
          <a:endParaRPr lang="en-US"/>
        </a:p>
      </dgm:t>
    </dgm:pt>
    <dgm:pt modelId="{CA03BEAF-A98F-4F14-9150-628401F6CB0C}" type="sibTrans" cxnId="{3194B6B7-2EBD-4BB6-9647-01349E284524}">
      <dgm:prSet/>
      <dgm:spPr/>
      <dgm:t>
        <a:bodyPr/>
        <a:lstStyle/>
        <a:p>
          <a:endParaRPr lang="en-US"/>
        </a:p>
      </dgm:t>
    </dgm:pt>
    <dgm:pt modelId="{3441C8DD-5FF8-46A7-AE98-FC6D658386E3}">
      <dgm:prSet phldrT="[Text]" custT="1"/>
      <dgm:spPr/>
      <dgm:t>
        <a:bodyPr/>
        <a:lstStyle/>
        <a:p>
          <a:r>
            <a:rPr lang="en-US" sz="3200" dirty="0"/>
            <a:t>Results in</a:t>
          </a:r>
        </a:p>
      </dgm:t>
    </dgm:pt>
    <dgm:pt modelId="{C1395174-0635-4714-ABE1-D4FEE9B0A569}" type="parTrans" cxnId="{35C96F1C-8D73-4CE9-9C30-A2ECD8A37DAE}">
      <dgm:prSet/>
      <dgm:spPr/>
      <dgm:t>
        <a:bodyPr/>
        <a:lstStyle/>
        <a:p>
          <a:endParaRPr lang="en-US"/>
        </a:p>
      </dgm:t>
    </dgm:pt>
    <dgm:pt modelId="{2B8AC14F-E530-424F-B8C8-28FEAB4D5796}" type="sibTrans" cxnId="{35C96F1C-8D73-4CE9-9C30-A2ECD8A37DAE}">
      <dgm:prSet/>
      <dgm:spPr/>
      <dgm:t>
        <a:bodyPr/>
        <a:lstStyle/>
        <a:p>
          <a:endParaRPr lang="en-US"/>
        </a:p>
      </dgm:t>
    </dgm:pt>
    <dgm:pt modelId="{AB058F9A-2734-4998-840A-3F16627EFEA8}">
      <dgm:prSet phldrT="[Text]" custT="1"/>
      <dgm:spPr/>
      <dgm:t>
        <a:bodyPr/>
        <a:lstStyle/>
        <a:p>
          <a:r>
            <a:rPr lang="en-US" sz="3000" b="1" dirty="0">
              <a:solidFill>
                <a:schemeClr val="tx1"/>
              </a:solidFill>
            </a:rPr>
            <a:t>Maximize</a:t>
          </a:r>
          <a:r>
            <a:rPr lang="en-US" sz="3200" b="1" dirty="0">
              <a:solidFill>
                <a:schemeClr val="tx1"/>
              </a:solidFill>
            </a:rPr>
            <a:t> Stock Price</a:t>
          </a:r>
        </a:p>
      </dgm:t>
    </dgm:pt>
    <dgm:pt modelId="{16FB81C2-40D2-44DD-8F37-A34EB9F40368}" type="sibTrans" cxnId="{C5383FC4-82E5-47AB-A620-5083D455BA02}">
      <dgm:prSet/>
      <dgm:spPr/>
      <dgm:t>
        <a:bodyPr/>
        <a:lstStyle/>
        <a:p>
          <a:endParaRPr lang="en-US"/>
        </a:p>
      </dgm:t>
    </dgm:pt>
    <dgm:pt modelId="{D8DFF88C-CBA7-431F-A5A5-9F25AACCFFFB}" type="parTrans" cxnId="{C5383FC4-82E5-47AB-A620-5083D455BA02}">
      <dgm:prSet/>
      <dgm:spPr/>
      <dgm:t>
        <a:bodyPr/>
        <a:lstStyle/>
        <a:p>
          <a:endParaRPr lang="en-US"/>
        </a:p>
      </dgm:t>
    </dgm:pt>
    <dgm:pt modelId="{6574A45C-8830-48CC-8B4B-6916C8967153}" type="pres">
      <dgm:prSet presAssocID="{2B8A6932-FF27-4D33-A337-E203A58BA76D}" presName="theList" presStyleCnt="0">
        <dgm:presLayoutVars>
          <dgm:dir/>
          <dgm:animLvl val="lvl"/>
          <dgm:resizeHandles val="exact"/>
        </dgm:presLayoutVars>
      </dgm:prSet>
      <dgm:spPr/>
    </dgm:pt>
    <dgm:pt modelId="{66C44E05-D024-492F-B460-27E7A4A700C7}" type="pres">
      <dgm:prSet presAssocID="{4FC597E0-4311-4741-860C-30E0E764FCF8}" presName="compNode" presStyleCnt="0"/>
      <dgm:spPr/>
    </dgm:pt>
    <dgm:pt modelId="{B04853AF-72A0-48D9-9E00-45F0CD06AF9F}" type="pres">
      <dgm:prSet presAssocID="{4FC597E0-4311-4741-860C-30E0E764FCF8}" presName="noGeometry" presStyleCnt="0"/>
      <dgm:spPr/>
    </dgm:pt>
    <dgm:pt modelId="{8F6FD8C0-152C-4C4F-A8D4-DC4A9605C83B}" type="pres">
      <dgm:prSet presAssocID="{4FC597E0-4311-4741-860C-30E0E764FCF8}" presName="childTextVisible" presStyleLbl="bgAccFollowNode1" presStyleIdx="0" presStyleCnt="3" custLinFactNeighborX="30409" custLinFactNeighborY="1577">
        <dgm:presLayoutVars>
          <dgm:bulletEnabled val="1"/>
        </dgm:presLayoutVars>
      </dgm:prSet>
      <dgm:spPr/>
    </dgm:pt>
    <dgm:pt modelId="{D8AFB17D-D1AC-4A9F-9B76-C0432D018982}" type="pres">
      <dgm:prSet presAssocID="{4FC597E0-4311-4741-860C-30E0E764FCF8}" presName="childTextHidden" presStyleLbl="bgAccFollowNode1" presStyleIdx="0" presStyleCnt="3"/>
      <dgm:spPr/>
    </dgm:pt>
    <dgm:pt modelId="{3AE124CE-EA9D-4C24-8B9F-F69A2E22AE93}" type="pres">
      <dgm:prSet presAssocID="{4FC597E0-4311-4741-860C-30E0E764FCF8}" presName="parentText" presStyleLbl="node1" presStyleIdx="0" presStyleCnt="3" custScaleX="164662" custScaleY="157881" custLinFactNeighborX="8161" custLinFactNeighborY="856">
        <dgm:presLayoutVars>
          <dgm:chMax val="1"/>
          <dgm:bulletEnabled val="1"/>
        </dgm:presLayoutVars>
      </dgm:prSet>
      <dgm:spPr/>
    </dgm:pt>
    <dgm:pt modelId="{6E348580-B86E-4779-B78F-AB1C84E431D3}" type="pres">
      <dgm:prSet presAssocID="{4FC597E0-4311-4741-860C-30E0E764FCF8}" presName="aSpace" presStyleCnt="0"/>
      <dgm:spPr/>
    </dgm:pt>
    <dgm:pt modelId="{17B19569-6946-427B-B969-7A0DA38A9336}" type="pres">
      <dgm:prSet presAssocID="{A4BFBC55-54D3-4109-899E-E652A257062B}" presName="compNode" presStyleCnt="0"/>
      <dgm:spPr/>
    </dgm:pt>
    <dgm:pt modelId="{9D16DBAB-A434-4D15-BE49-A666281BBF37}" type="pres">
      <dgm:prSet presAssocID="{A4BFBC55-54D3-4109-899E-E652A257062B}" presName="noGeometry" presStyleCnt="0"/>
      <dgm:spPr/>
    </dgm:pt>
    <dgm:pt modelId="{DA84B0A1-E70D-4B55-A6BD-C1C686240EAC}" type="pres">
      <dgm:prSet presAssocID="{A4BFBC55-54D3-4109-899E-E652A257062B}" presName="childTextVisible" presStyleLbl="bgAccFollowNode1" presStyleIdx="1" presStyleCnt="3" custLinFactNeighborX="47594" custLinFactNeighborY="1752">
        <dgm:presLayoutVars>
          <dgm:bulletEnabled val="1"/>
        </dgm:presLayoutVars>
      </dgm:prSet>
      <dgm:spPr/>
    </dgm:pt>
    <dgm:pt modelId="{91263B34-BAEC-4887-B531-1B0246B1378E}" type="pres">
      <dgm:prSet presAssocID="{A4BFBC55-54D3-4109-899E-E652A257062B}" presName="childTextHidden" presStyleLbl="bgAccFollowNode1" presStyleIdx="1" presStyleCnt="3"/>
      <dgm:spPr/>
    </dgm:pt>
    <dgm:pt modelId="{A2BC9EDF-5A09-4B36-A8D5-4A7E1B4C001F}" type="pres">
      <dgm:prSet presAssocID="{A4BFBC55-54D3-4109-899E-E652A257062B}" presName="parentText" presStyleLbl="node1" presStyleIdx="1" presStyleCnt="3" custScaleX="162032" custScaleY="159055" custLinFactNeighborX="54039" custLinFactNeighborY="4124">
        <dgm:presLayoutVars>
          <dgm:chMax val="1"/>
          <dgm:bulletEnabled val="1"/>
        </dgm:presLayoutVars>
      </dgm:prSet>
      <dgm:spPr/>
    </dgm:pt>
    <dgm:pt modelId="{6B835D5E-027D-4A81-9B05-DAAC5B2728E3}" type="pres">
      <dgm:prSet presAssocID="{A4BFBC55-54D3-4109-899E-E652A257062B}" presName="aSpace" presStyleCnt="0"/>
      <dgm:spPr/>
    </dgm:pt>
    <dgm:pt modelId="{33D3B659-DAD8-427F-88C4-196755455E85}" type="pres">
      <dgm:prSet presAssocID="{AB058F9A-2734-4998-840A-3F16627EFEA8}" presName="compNode" presStyleCnt="0"/>
      <dgm:spPr/>
    </dgm:pt>
    <dgm:pt modelId="{B3AD3FE9-0A5B-42C2-8277-7234D46A0FF0}" type="pres">
      <dgm:prSet presAssocID="{AB058F9A-2734-4998-840A-3F16627EFEA8}" presName="noGeometry" presStyleCnt="0"/>
      <dgm:spPr/>
    </dgm:pt>
    <dgm:pt modelId="{68CF78E1-00F4-4C27-B197-EB8C5E4A370B}" type="pres">
      <dgm:prSet presAssocID="{AB058F9A-2734-4998-840A-3F16627EFEA8}" presName="childTextVisible" presStyleLbl="bgAccFollowNode1" presStyleIdx="2" presStyleCnt="3" custAng="5400000" custFlipVert="0" custFlipHor="0" custScaleX="39831" custScaleY="1914">
        <dgm:presLayoutVars>
          <dgm:bulletEnabled val="1"/>
        </dgm:presLayoutVars>
      </dgm:prSet>
      <dgm:spPr/>
    </dgm:pt>
    <dgm:pt modelId="{B226D350-5B40-4B1F-9B6A-2A0A62F12112}" type="pres">
      <dgm:prSet presAssocID="{AB058F9A-2734-4998-840A-3F16627EFEA8}" presName="childTextHidden" presStyleLbl="bgAccFollowNode1" presStyleIdx="2" presStyleCnt="3"/>
      <dgm:spPr/>
    </dgm:pt>
    <dgm:pt modelId="{D0E8719C-C963-4F33-B242-451D6CD66059}" type="pres">
      <dgm:prSet presAssocID="{AB058F9A-2734-4998-840A-3F16627EFEA8}" presName="parentText" presStyleLbl="node1" presStyleIdx="2" presStyleCnt="3" custScaleX="164156" custScaleY="160703" custLinFactNeighborX="87426" custLinFactNeighborY="-1665">
        <dgm:presLayoutVars>
          <dgm:chMax val="1"/>
          <dgm:bulletEnabled val="1"/>
        </dgm:presLayoutVars>
      </dgm:prSet>
      <dgm:spPr/>
    </dgm:pt>
  </dgm:ptLst>
  <dgm:cxnLst>
    <dgm:cxn modelId="{35C96F1C-8D73-4CE9-9C30-A2ECD8A37DAE}" srcId="{A4BFBC55-54D3-4109-899E-E652A257062B}" destId="{3441C8DD-5FF8-46A7-AE98-FC6D658386E3}" srcOrd="0" destOrd="0" parTransId="{C1395174-0635-4714-ABE1-D4FEE9B0A569}" sibTransId="{2B8AC14F-E530-424F-B8C8-28FEAB4D5796}"/>
    <dgm:cxn modelId="{E53C3D42-51F7-413E-BA52-9A6AF7EAAE1F}" type="presOf" srcId="{2B8A6932-FF27-4D33-A337-E203A58BA76D}" destId="{6574A45C-8830-48CC-8B4B-6916C8967153}" srcOrd="0" destOrd="0" presId="urn:microsoft.com/office/officeart/2005/8/layout/hProcess6"/>
    <dgm:cxn modelId="{80D5E884-D201-4FCF-A43D-86B456BE823C}" type="presOf" srcId="{DC85F64A-7330-45DB-B94E-EAD823152BB9}" destId="{D8AFB17D-D1AC-4A9F-9B76-C0432D018982}" srcOrd="1" destOrd="0" presId="urn:microsoft.com/office/officeart/2005/8/layout/hProcess6"/>
    <dgm:cxn modelId="{C62F9F8B-EBF4-420B-901B-5379CAE109E4}" type="presOf" srcId="{3441C8DD-5FF8-46A7-AE98-FC6D658386E3}" destId="{91263B34-BAEC-4887-B531-1B0246B1378E}" srcOrd="1" destOrd="0" presId="urn:microsoft.com/office/officeart/2005/8/layout/hProcess6"/>
    <dgm:cxn modelId="{24E72C8E-DC15-4099-B37B-4A29DFF45586}" srcId="{4FC597E0-4311-4741-860C-30E0E764FCF8}" destId="{DC85F64A-7330-45DB-B94E-EAD823152BB9}" srcOrd="0" destOrd="0" parTransId="{A2934E88-754C-47A1-9C44-49390C1E2444}" sibTransId="{D4DC2E8C-021A-4FAC-8AAE-FFF5CD803D02}"/>
    <dgm:cxn modelId="{94E3F58E-AC14-443A-B909-B2449C288327}" type="presOf" srcId="{AB058F9A-2734-4998-840A-3F16627EFEA8}" destId="{D0E8719C-C963-4F33-B242-451D6CD66059}" srcOrd="0" destOrd="0" presId="urn:microsoft.com/office/officeart/2005/8/layout/hProcess6"/>
    <dgm:cxn modelId="{4871749E-7D8B-4A0C-BC8F-4D2A0C0109FB}" type="presOf" srcId="{3441C8DD-5FF8-46A7-AE98-FC6D658386E3}" destId="{DA84B0A1-E70D-4B55-A6BD-C1C686240EAC}" srcOrd="0" destOrd="0" presId="urn:microsoft.com/office/officeart/2005/8/layout/hProcess6"/>
    <dgm:cxn modelId="{C66963A2-2BD9-48DB-BA22-4C29D14F89D9}" type="presOf" srcId="{4FC597E0-4311-4741-860C-30E0E764FCF8}" destId="{3AE124CE-EA9D-4C24-8B9F-F69A2E22AE93}" srcOrd="0" destOrd="0" presId="urn:microsoft.com/office/officeart/2005/8/layout/hProcess6"/>
    <dgm:cxn modelId="{45A121A6-76F6-4587-9979-88E41FF81CC6}" type="presOf" srcId="{DC85F64A-7330-45DB-B94E-EAD823152BB9}" destId="{8F6FD8C0-152C-4C4F-A8D4-DC4A9605C83B}" srcOrd="0" destOrd="0" presId="urn:microsoft.com/office/officeart/2005/8/layout/hProcess6"/>
    <dgm:cxn modelId="{3194B6B7-2EBD-4BB6-9647-01349E284524}" srcId="{2B8A6932-FF27-4D33-A337-E203A58BA76D}" destId="{A4BFBC55-54D3-4109-899E-E652A257062B}" srcOrd="1" destOrd="0" parTransId="{9AAED272-AB8B-41DF-BB67-85F92C4A4107}" sibTransId="{CA03BEAF-A98F-4F14-9150-628401F6CB0C}"/>
    <dgm:cxn modelId="{C5383FC4-82E5-47AB-A620-5083D455BA02}" srcId="{2B8A6932-FF27-4D33-A337-E203A58BA76D}" destId="{AB058F9A-2734-4998-840A-3F16627EFEA8}" srcOrd="2" destOrd="0" parTransId="{D8DFF88C-CBA7-431F-A5A5-9F25AACCFFFB}" sibTransId="{16FB81C2-40D2-44DD-8F37-A34EB9F40368}"/>
    <dgm:cxn modelId="{50B090D6-5CC3-4E78-9EF3-4556F1126351}" type="presOf" srcId="{A4BFBC55-54D3-4109-899E-E652A257062B}" destId="{A2BC9EDF-5A09-4B36-A8D5-4A7E1B4C001F}" srcOrd="0" destOrd="0" presId="urn:microsoft.com/office/officeart/2005/8/layout/hProcess6"/>
    <dgm:cxn modelId="{121C83F2-D07D-4495-A20D-034990416BC2}" srcId="{2B8A6932-FF27-4D33-A337-E203A58BA76D}" destId="{4FC597E0-4311-4741-860C-30E0E764FCF8}" srcOrd="0" destOrd="0" parTransId="{09EEE1B6-46F4-4604-BFE0-DC2A4BD8E818}" sibTransId="{0F6BA9C3-E152-4A25-9DC3-AB8189D45C2C}"/>
    <dgm:cxn modelId="{4A5DD242-4EC2-4443-A0E7-D48A7FDA8411}" type="presParOf" srcId="{6574A45C-8830-48CC-8B4B-6916C8967153}" destId="{66C44E05-D024-492F-B460-27E7A4A700C7}" srcOrd="0" destOrd="0" presId="urn:microsoft.com/office/officeart/2005/8/layout/hProcess6"/>
    <dgm:cxn modelId="{D460F57A-BF63-4873-A85F-AF3EB47AE49A}" type="presParOf" srcId="{66C44E05-D024-492F-B460-27E7A4A700C7}" destId="{B04853AF-72A0-48D9-9E00-45F0CD06AF9F}" srcOrd="0" destOrd="0" presId="urn:microsoft.com/office/officeart/2005/8/layout/hProcess6"/>
    <dgm:cxn modelId="{C95866E8-F9A0-46D2-9A0F-26C11A3E72A3}" type="presParOf" srcId="{66C44E05-D024-492F-B460-27E7A4A700C7}" destId="{8F6FD8C0-152C-4C4F-A8D4-DC4A9605C83B}" srcOrd="1" destOrd="0" presId="urn:microsoft.com/office/officeart/2005/8/layout/hProcess6"/>
    <dgm:cxn modelId="{4BBFC7F7-CD3E-43E5-80FC-6E24D83F481E}" type="presParOf" srcId="{66C44E05-D024-492F-B460-27E7A4A700C7}" destId="{D8AFB17D-D1AC-4A9F-9B76-C0432D018982}" srcOrd="2" destOrd="0" presId="urn:microsoft.com/office/officeart/2005/8/layout/hProcess6"/>
    <dgm:cxn modelId="{CC7A128B-565E-4034-9575-4A90F8EB6777}" type="presParOf" srcId="{66C44E05-D024-492F-B460-27E7A4A700C7}" destId="{3AE124CE-EA9D-4C24-8B9F-F69A2E22AE93}" srcOrd="3" destOrd="0" presId="urn:microsoft.com/office/officeart/2005/8/layout/hProcess6"/>
    <dgm:cxn modelId="{72875361-E49D-4CB1-A8A8-EB7C0A9C6E98}" type="presParOf" srcId="{6574A45C-8830-48CC-8B4B-6916C8967153}" destId="{6E348580-B86E-4779-B78F-AB1C84E431D3}" srcOrd="1" destOrd="0" presId="urn:microsoft.com/office/officeart/2005/8/layout/hProcess6"/>
    <dgm:cxn modelId="{5F1193C5-1245-4D99-A1B0-CCC2427BABB2}" type="presParOf" srcId="{6574A45C-8830-48CC-8B4B-6916C8967153}" destId="{17B19569-6946-427B-B969-7A0DA38A9336}" srcOrd="2" destOrd="0" presId="urn:microsoft.com/office/officeart/2005/8/layout/hProcess6"/>
    <dgm:cxn modelId="{234B237A-DE67-4948-8AFF-AFEB54CB9E1D}" type="presParOf" srcId="{17B19569-6946-427B-B969-7A0DA38A9336}" destId="{9D16DBAB-A434-4D15-BE49-A666281BBF37}" srcOrd="0" destOrd="0" presId="urn:microsoft.com/office/officeart/2005/8/layout/hProcess6"/>
    <dgm:cxn modelId="{1909B469-F8B4-47AD-A512-6A2653EDF246}" type="presParOf" srcId="{17B19569-6946-427B-B969-7A0DA38A9336}" destId="{DA84B0A1-E70D-4B55-A6BD-C1C686240EAC}" srcOrd="1" destOrd="0" presId="urn:microsoft.com/office/officeart/2005/8/layout/hProcess6"/>
    <dgm:cxn modelId="{3572B2B2-E8E4-45AB-ACC3-DC43E20EDE4F}" type="presParOf" srcId="{17B19569-6946-427B-B969-7A0DA38A9336}" destId="{91263B34-BAEC-4887-B531-1B0246B1378E}" srcOrd="2" destOrd="0" presId="urn:microsoft.com/office/officeart/2005/8/layout/hProcess6"/>
    <dgm:cxn modelId="{4D420847-3FB8-4AD2-A9A1-D334B1C6F521}" type="presParOf" srcId="{17B19569-6946-427B-B969-7A0DA38A9336}" destId="{A2BC9EDF-5A09-4B36-A8D5-4A7E1B4C001F}" srcOrd="3" destOrd="0" presId="urn:microsoft.com/office/officeart/2005/8/layout/hProcess6"/>
    <dgm:cxn modelId="{86ED1828-BD84-4E9F-B064-E9CEABD0F280}" type="presParOf" srcId="{6574A45C-8830-48CC-8B4B-6916C8967153}" destId="{6B835D5E-027D-4A81-9B05-DAAC5B2728E3}" srcOrd="3" destOrd="0" presId="urn:microsoft.com/office/officeart/2005/8/layout/hProcess6"/>
    <dgm:cxn modelId="{5EBD4F7F-E3AA-414B-A173-FF9EE2476297}" type="presParOf" srcId="{6574A45C-8830-48CC-8B4B-6916C8967153}" destId="{33D3B659-DAD8-427F-88C4-196755455E85}" srcOrd="4" destOrd="0" presId="urn:microsoft.com/office/officeart/2005/8/layout/hProcess6"/>
    <dgm:cxn modelId="{F7355B9B-9117-4A58-8E15-BE1A5024AA18}" type="presParOf" srcId="{33D3B659-DAD8-427F-88C4-196755455E85}" destId="{B3AD3FE9-0A5B-42C2-8277-7234D46A0FF0}" srcOrd="0" destOrd="0" presId="urn:microsoft.com/office/officeart/2005/8/layout/hProcess6"/>
    <dgm:cxn modelId="{A5CB9FED-F9A1-4DB1-864C-4F50B1127FF9}" type="presParOf" srcId="{33D3B659-DAD8-427F-88C4-196755455E85}" destId="{68CF78E1-00F4-4C27-B197-EB8C5E4A370B}" srcOrd="1" destOrd="0" presId="urn:microsoft.com/office/officeart/2005/8/layout/hProcess6"/>
    <dgm:cxn modelId="{29B2FEE9-EB68-4047-8CB8-04C22257B1DE}" type="presParOf" srcId="{33D3B659-DAD8-427F-88C4-196755455E85}" destId="{B226D350-5B40-4B1F-9B6A-2A0A62F12112}" srcOrd="2" destOrd="0" presId="urn:microsoft.com/office/officeart/2005/8/layout/hProcess6"/>
    <dgm:cxn modelId="{BD9D84CC-1E8D-480F-B97D-805F121BA610}" type="presParOf" srcId="{33D3B659-DAD8-427F-88C4-196755455E85}" destId="{D0E8719C-C963-4F33-B242-451D6CD66059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FB91109-6261-46B7-A0CD-D667D3A19668}" type="doc">
      <dgm:prSet loTypeId="urn:microsoft.com/office/officeart/2005/8/layout/target2" loCatId="relationship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B1DE8830-6502-4F71-8A40-6BBCF9FF657B}">
      <dgm:prSet phldrT="[Text]" custT="1"/>
      <dgm:spPr/>
      <dgm:t>
        <a:bodyPr/>
        <a:lstStyle/>
        <a:p>
          <a:pPr algn="ctr"/>
          <a:r>
            <a:rPr lang="en-US" sz="4800" b="0" u="sng" dirty="0">
              <a:solidFill>
                <a:schemeClr val="tx1"/>
              </a:solidFill>
            </a:rPr>
            <a:t>Economic Environment</a:t>
          </a:r>
        </a:p>
      </dgm:t>
    </dgm:pt>
    <dgm:pt modelId="{893EF25B-D2C9-40E6-B7C5-9D08322E50EB}" type="parTrans" cxnId="{B2BA2D52-E2D0-43CB-8893-80780F11FB75}">
      <dgm:prSet/>
      <dgm:spPr/>
      <dgm:t>
        <a:bodyPr/>
        <a:lstStyle/>
        <a:p>
          <a:endParaRPr lang="en-US"/>
        </a:p>
      </dgm:t>
    </dgm:pt>
    <dgm:pt modelId="{2A9F7259-049A-4574-A65E-4E4D96A11621}" type="sibTrans" cxnId="{B2BA2D52-E2D0-43CB-8893-80780F11FB75}">
      <dgm:prSet/>
      <dgm:spPr/>
      <dgm:t>
        <a:bodyPr/>
        <a:lstStyle/>
        <a:p>
          <a:endParaRPr lang="en-US"/>
        </a:p>
      </dgm:t>
    </dgm:pt>
    <dgm:pt modelId="{40AF84E2-8331-4A7D-9780-D5535F80F39D}">
      <dgm:prSet phldrT="[Tex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None/>
            <a:tabLst/>
            <a:defRPr/>
          </a:pPr>
          <a:r>
            <a:rPr lang="en-US" sz="2400" dirty="0"/>
            <a:t>Economic activity,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None/>
            <a:tabLst/>
            <a:defRPr/>
          </a:pPr>
          <a:r>
            <a:rPr lang="en-US" sz="2400" dirty="0"/>
            <a:t>Tax rates</a:t>
          </a:r>
        </a:p>
      </dgm:t>
    </dgm:pt>
    <dgm:pt modelId="{EE24C808-2BB2-4048-857F-1843E1CF1852}" type="parTrans" cxnId="{790B3342-237F-4F3F-AA70-2311EC3FB0B6}">
      <dgm:prSet/>
      <dgm:spPr/>
      <dgm:t>
        <a:bodyPr/>
        <a:lstStyle/>
        <a:p>
          <a:endParaRPr lang="en-US"/>
        </a:p>
      </dgm:t>
    </dgm:pt>
    <dgm:pt modelId="{1695ABFE-772B-4224-ABCF-D5245593D3C8}" type="sibTrans" cxnId="{790B3342-237F-4F3F-AA70-2311EC3FB0B6}">
      <dgm:prSet/>
      <dgm:spPr/>
      <dgm:t>
        <a:bodyPr/>
        <a:lstStyle/>
        <a:p>
          <a:endParaRPr lang="en-US"/>
        </a:p>
      </dgm:t>
    </dgm:pt>
    <dgm:pt modelId="{90409DA7-0676-43FB-B176-327CBBC31A07}">
      <dgm:prSet phldrT="[Text]" custT="1"/>
      <dgm:spPr/>
      <dgm:t>
        <a:bodyPr/>
        <a:lstStyle/>
        <a:p>
          <a:r>
            <a:rPr lang="en-US" sz="2400" dirty="0"/>
            <a:t>Competition,</a:t>
          </a:r>
        </a:p>
        <a:p>
          <a:r>
            <a:rPr lang="en-US" sz="2400" dirty="0"/>
            <a:t>Business conditions</a:t>
          </a:r>
        </a:p>
      </dgm:t>
    </dgm:pt>
    <dgm:pt modelId="{8458900B-E19D-49AE-911B-ACE20BD1D146}" type="parTrans" cxnId="{A1F2D660-ACE9-430E-A469-D9C4E2404305}">
      <dgm:prSet/>
      <dgm:spPr/>
      <dgm:t>
        <a:bodyPr/>
        <a:lstStyle/>
        <a:p>
          <a:endParaRPr lang="en-US"/>
        </a:p>
      </dgm:t>
    </dgm:pt>
    <dgm:pt modelId="{4647AFE0-1772-4DBE-B305-3A8CC33A4BC2}" type="sibTrans" cxnId="{A1F2D660-ACE9-430E-A469-D9C4E2404305}">
      <dgm:prSet/>
      <dgm:spPr/>
      <dgm:t>
        <a:bodyPr/>
        <a:lstStyle/>
        <a:p>
          <a:endParaRPr lang="en-US"/>
        </a:p>
      </dgm:t>
    </dgm:pt>
    <dgm:pt modelId="{7DCC6E19-8798-4FA2-8C36-34343D247A4F}">
      <dgm:prSet phldrT="[Text]" custT="1"/>
      <dgm:spPr/>
      <dgm:t>
        <a:bodyPr/>
        <a:lstStyle/>
        <a:p>
          <a:pPr algn="ctr"/>
          <a:r>
            <a:rPr lang="en-US" sz="3600" b="0" u="sng" dirty="0">
              <a:solidFill>
                <a:schemeClr val="tx1"/>
              </a:solidFill>
            </a:rPr>
            <a:t>Management Decisions</a:t>
          </a:r>
        </a:p>
      </dgm:t>
    </dgm:pt>
    <dgm:pt modelId="{60BFF68C-BC77-4BFD-A4B6-F956841C1966}" type="parTrans" cxnId="{37488E62-F1D0-41B9-BE60-AD6524D6E46F}">
      <dgm:prSet/>
      <dgm:spPr/>
      <dgm:t>
        <a:bodyPr/>
        <a:lstStyle/>
        <a:p>
          <a:endParaRPr lang="en-US"/>
        </a:p>
      </dgm:t>
    </dgm:pt>
    <dgm:pt modelId="{C963FC82-6C6A-471F-8C9E-67BC49A5A296}" type="sibTrans" cxnId="{37488E62-F1D0-41B9-BE60-AD6524D6E46F}">
      <dgm:prSet/>
      <dgm:spPr/>
      <dgm:t>
        <a:bodyPr/>
        <a:lstStyle/>
        <a:p>
          <a:endParaRPr lang="en-US"/>
        </a:p>
      </dgm:t>
    </dgm:pt>
    <dgm:pt modelId="{7ADF5D12-62BB-454A-814C-A18813BB79F3}">
      <dgm:prSet phldrT="[Tex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dirty="0"/>
            <a:t>Products &amp; Services,</a:t>
          </a:r>
        </a:p>
        <a:p>
          <a:pPr marL="0" marR="0" lvl="0" indent="0" defTabSz="6667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n-US" sz="2000" dirty="0"/>
            <a:t>Technology</a:t>
          </a:r>
        </a:p>
      </dgm:t>
    </dgm:pt>
    <dgm:pt modelId="{D89CA6AE-8DCB-4C79-A738-4B7D33F609F2}" type="parTrans" cxnId="{53AC4539-1186-4AFC-B16D-DAC61580631A}">
      <dgm:prSet/>
      <dgm:spPr/>
      <dgm:t>
        <a:bodyPr/>
        <a:lstStyle/>
        <a:p>
          <a:endParaRPr lang="en-US"/>
        </a:p>
      </dgm:t>
    </dgm:pt>
    <dgm:pt modelId="{954D7FDF-672F-4773-9DBB-70332515C522}" type="sibTrans" cxnId="{53AC4539-1186-4AFC-B16D-DAC61580631A}">
      <dgm:prSet/>
      <dgm:spPr/>
      <dgm:t>
        <a:bodyPr/>
        <a:lstStyle/>
        <a:p>
          <a:endParaRPr lang="en-US"/>
        </a:p>
      </dgm:t>
    </dgm:pt>
    <dgm:pt modelId="{0EB820A1-ED34-4B43-8750-6EB66044A7A4}">
      <dgm:prSet phldrT="[Text]" custT="1"/>
      <dgm:spPr/>
      <dgm:t>
        <a:bodyPr/>
        <a:lstStyle/>
        <a:p>
          <a:pPr lvl="1"/>
          <a:r>
            <a:rPr lang="en-US" sz="2000" dirty="0"/>
            <a:t>Capital structure,</a:t>
          </a:r>
          <a:br>
            <a:rPr lang="en-US" sz="2000" dirty="0"/>
          </a:br>
          <a:r>
            <a:rPr lang="en-US" sz="2000" dirty="0"/>
            <a:t>Dividend Policy</a:t>
          </a:r>
        </a:p>
      </dgm:t>
    </dgm:pt>
    <dgm:pt modelId="{B46CD1F7-295E-4EF0-AE9A-B034D6E3E1D6}" type="parTrans" cxnId="{F697C28E-4E9C-49D0-A6D1-6430E6369CA2}">
      <dgm:prSet/>
      <dgm:spPr/>
      <dgm:t>
        <a:bodyPr/>
        <a:lstStyle/>
        <a:p>
          <a:endParaRPr lang="en-US"/>
        </a:p>
      </dgm:t>
    </dgm:pt>
    <dgm:pt modelId="{C4A26275-7698-491C-8F13-2C2F62A6489E}" type="sibTrans" cxnId="{F697C28E-4E9C-49D0-A6D1-6430E6369CA2}">
      <dgm:prSet/>
      <dgm:spPr/>
      <dgm:t>
        <a:bodyPr/>
        <a:lstStyle/>
        <a:p>
          <a:endParaRPr lang="en-US"/>
        </a:p>
      </dgm:t>
    </dgm:pt>
    <dgm:pt modelId="{B0B792A0-594D-471A-8797-C912E30FAAAF}">
      <dgm:prSet phldrT="[Text]" custT="1"/>
      <dgm:spPr/>
      <dgm:t>
        <a:bodyPr/>
        <a:lstStyle/>
        <a:p>
          <a:r>
            <a:rPr lang="en-US" sz="3600" u="sng" dirty="0">
              <a:solidFill>
                <a:schemeClr val="tx1"/>
              </a:solidFill>
            </a:rPr>
            <a:t>Shareholder’s Wealth</a:t>
          </a:r>
        </a:p>
      </dgm:t>
    </dgm:pt>
    <dgm:pt modelId="{A36F64F0-D36E-4672-8BA0-9E123CA4BD3B}" type="parTrans" cxnId="{0FA0CFD5-CF48-48F4-AA03-D40B41CCBE4C}">
      <dgm:prSet/>
      <dgm:spPr/>
      <dgm:t>
        <a:bodyPr/>
        <a:lstStyle/>
        <a:p>
          <a:endParaRPr lang="en-US"/>
        </a:p>
      </dgm:t>
    </dgm:pt>
    <dgm:pt modelId="{E9DF0751-AED3-4D42-A398-273B0840C730}" type="sibTrans" cxnId="{0FA0CFD5-CF48-48F4-AA03-D40B41CCBE4C}">
      <dgm:prSet/>
      <dgm:spPr/>
      <dgm:t>
        <a:bodyPr/>
        <a:lstStyle/>
        <a:p>
          <a:endParaRPr lang="en-US"/>
        </a:p>
      </dgm:t>
    </dgm:pt>
    <dgm:pt modelId="{0320693F-6A73-40D6-8587-5795785AB811}">
      <dgm:prSet phldrT="[Text]" custT="1"/>
      <dgm:spPr/>
      <dgm:t>
        <a:bodyPr/>
        <a:lstStyle/>
        <a:p>
          <a:r>
            <a:rPr lang="en-US" sz="2400" u="none" dirty="0">
              <a:highlight>
                <a:srgbClr val="FFFF00"/>
              </a:highlight>
            </a:rPr>
            <a:t>Market Price of the Stock</a:t>
          </a:r>
        </a:p>
      </dgm:t>
    </dgm:pt>
    <dgm:pt modelId="{BD01987A-3DDA-4F8D-AA8C-FD3C4283B917}" type="parTrans" cxnId="{2367F4FE-BEF2-42FA-8248-023B619D0A0B}">
      <dgm:prSet/>
      <dgm:spPr/>
      <dgm:t>
        <a:bodyPr/>
        <a:lstStyle/>
        <a:p>
          <a:endParaRPr lang="en-US"/>
        </a:p>
      </dgm:t>
    </dgm:pt>
    <dgm:pt modelId="{B4392289-DA01-4E37-9825-31A311A9F8AB}" type="sibTrans" cxnId="{2367F4FE-BEF2-42FA-8248-023B619D0A0B}">
      <dgm:prSet/>
      <dgm:spPr/>
      <dgm:t>
        <a:bodyPr/>
        <a:lstStyle/>
        <a:p>
          <a:endParaRPr lang="en-US"/>
        </a:p>
      </dgm:t>
    </dgm:pt>
    <dgm:pt modelId="{B937BA44-8945-47E1-B06C-4BB48FC8E9E3}">
      <dgm:prSet phldrT="[Text]" custT="1"/>
      <dgm:spPr/>
      <dgm:t>
        <a:bodyPr/>
        <a:lstStyle/>
        <a:p>
          <a:r>
            <a:rPr lang="en-US" sz="2400" b="1" u="sng" dirty="0"/>
            <a:t>Financial </a:t>
          </a:r>
          <a:br>
            <a:rPr lang="en-US" sz="2400" b="1" u="sng" dirty="0"/>
          </a:br>
          <a:r>
            <a:rPr lang="en-US" sz="2400" b="1" u="sng" dirty="0"/>
            <a:t>Markets</a:t>
          </a:r>
        </a:p>
        <a:p>
          <a:r>
            <a:rPr lang="en-US" sz="2000" dirty="0"/>
            <a:t>Interest rates,</a:t>
          </a:r>
          <a:br>
            <a:rPr lang="en-US" sz="2000" dirty="0"/>
          </a:br>
          <a:r>
            <a:rPr lang="en-US" sz="2000" dirty="0"/>
            <a:t>Inflation</a:t>
          </a:r>
        </a:p>
      </dgm:t>
    </dgm:pt>
    <dgm:pt modelId="{F01255A8-431F-47D9-8A50-501511822141}" type="parTrans" cxnId="{28BC7B9C-B316-41F1-99FB-AD575362A0F4}">
      <dgm:prSet/>
      <dgm:spPr/>
      <dgm:t>
        <a:bodyPr/>
        <a:lstStyle/>
        <a:p>
          <a:endParaRPr lang="en-US"/>
        </a:p>
      </dgm:t>
    </dgm:pt>
    <dgm:pt modelId="{5F9DF685-1267-4E15-82AE-D34219F4E1FF}" type="sibTrans" cxnId="{28BC7B9C-B316-41F1-99FB-AD575362A0F4}">
      <dgm:prSet/>
      <dgm:spPr/>
      <dgm:t>
        <a:bodyPr/>
        <a:lstStyle/>
        <a:p>
          <a:endParaRPr lang="en-US"/>
        </a:p>
      </dgm:t>
    </dgm:pt>
    <dgm:pt modelId="{1BC4FBA0-4BF6-4EA5-BB38-2F12E3857AD0}">
      <dgm:prSet phldrT="[Text]" custT="1"/>
      <dgm:spPr/>
      <dgm:t>
        <a:bodyPr/>
        <a:lstStyle/>
        <a:p>
          <a:r>
            <a:rPr lang="en-US" sz="2000" dirty="0"/>
            <a:t>Amount, Timing, Risk of expected Cash Flow</a:t>
          </a:r>
        </a:p>
      </dgm:t>
    </dgm:pt>
    <dgm:pt modelId="{C792954A-799F-4E1F-B720-D121E6BEC6EF}" type="parTrans" cxnId="{D35230D0-DB58-429C-88EF-96C03E819F01}">
      <dgm:prSet/>
      <dgm:spPr/>
      <dgm:t>
        <a:bodyPr/>
        <a:lstStyle/>
        <a:p>
          <a:endParaRPr lang="en-US"/>
        </a:p>
      </dgm:t>
    </dgm:pt>
    <dgm:pt modelId="{402D0D86-11C8-44A4-A1E6-EDAAD21641C0}" type="sibTrans" cxnId="{D35230D0-DB58-429C-88EF-96C03E819F01}">
      <dgm:prSet/>
      <dgm:spPr/>
      <dgm:t>
        <a:bodyPr/>
        <a:lstStyle/>
        <a:p>
          <a:endParaRPr lang="en-US"/>
        </a:p>
      </dgm:t>
    </dgm:pt>
    <dgm:pt modelId="{E07F0F54-2BD0-4701-AE6A-D38CE831860F}" type="pres">
      <dgm:prSet presAssocID="{FFB91109-6261-46B7-A0CD-D667D3A19668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</dgm:pt>
    <dgm:pt modelId="{74270D13-3147-4999-959F-6EE58A54FE2A}" type="pres">
      <dgm:prSet presAssocID="{FFB91109-6261-46B7-A0CD-D667D3A19668}" presName="outerBox" presStyleCnt="0"/>
      <dgm:spPr/>
    </dgm:pt>
    <dgm:pt modelId="{6A649292-36C8-4F66-9A62-23663AF7A963}" type="pres">
      <dgm:prSet presAssocID="{FFB91109-6261-46B7-A0CD-D667D3A19668}" presName="outerBoxParent" presStyleLbl="node1" presStyleIdx="0" presStyleCnt="3" custScaleX="97500" custScaleY="94667" custLinFactNeighborX="-15"/>
      <dgm:spPr/>
    </dgm:pt>
    <dgm:pt modelId="{D5DDA307-D31B-4809-9220-00A26A1A8B14}" type="pres">
      <dgm:prSet presAssocID="{FFB91109-6261-46B7-A0CD-D667D3A19668}" presName="outerBoxChildren" presStyleCnt="0"/>
      <dgm:spPr/>
    </dgm:pt>
    <dgm:pt modelId="{1EFA2DDD-88F3-4D6E-9CF1-10FA076A024A}" type="pres">
      <dgm:prSet presAssocID="{40AF84E2-8331-4A7D-9780-D5535F80F39D}" presName="oChild" presStyleLbl="fgAcc1" presStyleIdx="0" presStyleCnt="7" custScaleX="123629" custScaleY="29587" custLinFactNeighborX="14559">
        <dgm:presLayoutVars>
          <dgm:bulletEnabled val="1"/>
        </dgm:presLayoutVars>
      </dgm:prSet>
      <dgm:spPr/>
    </dgm:pt>
    <dgm:pt modelId="{A26483B7-AEE5-4D76-8E88-6185DFBE41EE}" type="pres">
      <dgm:prSet presAssocID="{1695ABFE-772B-4224-ABCF-D5245593D3C8}" presName="outerSibTrans" presStyleCnt="0"/>
      <dgm:spPr/>
    </dgm:pt>
    <dgm:pt modelId="{71A3F778-C350-4C68-A162-851D162481B4}" type="pres">
      <dgm:prSet presAssocID="{90409DA7-0676-43FB-B176-327CBBC31A07}" presName="oChild" presStyleLbl="fgAcc1" presStyleIdx="1" presStyleCnt="7" custScaleX="124895" custScaleY="29993" custLinFactNeighborX="14559">
        <dgm:presLayoutVars>
          <dgm:bulletEnabled val="1"/>
        </dgm:presLayoutVars>
      </dgm:prSet>
      <dgm:spPr/>
    </dgm:pt>
    <dgm:pt modelId="{58D787AE-5CEE-4B1A-A064-874B8BA955C2}" type="pres">
      <dgm:prSet presAssocID="{4647AFE0-1772-4DBE-B305-3A8CC33A4BC2}" presName="outerSibTrans" presStyleCnt="0"/>
      <dgm:spPr/>
    </dgm:pt>
    <dgm:pt modelId="{5C02DE3E-9519-4CB6-ACA7-596627D3A334}" type="pres">
      <dgm:prSet presAssocID="{B937BA44-8945-47E1-B06C-4BB48FC8E9E3}" presName="oChild" presStyleLbl="fgAcc1" presStyleIdx="2" presStyleCnt="7" custScaleX="124895" custScaleY="38080" custLinFactNeighborX="14559">
        <dgm:presLayoutVars>
          <dgm:bulletEnabled val="1"/>
        </dgm:presLayoutVars>
      </dgm:prSet>
      <dgm:spPr/>
    </dgm:pt>
    <dgm:pt modelId="{87B54118-98EF-4634-9852-9CDE97480F63}" type="pres">
      <dgm:prSet presAssocID="{FFB91109-6261-46B7-A0CD-D667D3A19668}" presName="middleBox" presStyleCnt="0"/>
      <dgm:spPr/>
    </dgm:pt>
    <dgm:pt modelId="{2D2045DC-3819-49A6-8BA0-5E3294F8AB13}" type="pres">
      <dgm:prSet presAssocID="{FFB91109-6261-46B7-A0CD-D667D3A19668}" presName="middleBoxParent" presStyleLbl="node1" presStyleIdx="1" presStyleCnt="3" custScaleX="95998" custLinFactNeighborX="1599"/>
      <dgm:spPr/>
    </dgm:pt>
    <dgm:pt modelId="{CE31F38D-56A0-4839-943C-C4EDB4558E7A}" type="pres">
      <dgm:prSet presAssocID="{FFB91109-6261-46B7-A0CD-D667D3A19668}" presName="middleBoxChildren" presStyleCnt="0"/>
      <dgm:spPr/>
    </dgm:pt>
    <dgm:pt modelId="{B2925266-778D-4692-9E0A-FD00DA0FBC95}" type="pres">
      <dgm:prSet presAssocID="{7ADF5D12-62BB-454A-814C-A18813BB79F3}" presName="mChild" presStyleLbl="fgAcc1" presStyleIdx="3" presStyleCnt="7" custScaleX="141230" custScaleY="45224" custLinFactNeighborX="56992" custLinFactNeighborY="28786">
        <dgm:presLayoutVars>
          <dgm:bulletEnabled val="1"/>
        </dgm:presLayoutVars>
      </dgm:prSet>
      <dgm:spPr/>
    </dgm:pt>
    <dgm:pt modelId="{F232E7E9-188A-4424-ABDC-B1609958B06B}" type="pres">
      <dgm:prSet presAssocID="{954D7FDF-672F-4773-9DBB-70332515C522}" presName="middleSibTrans" presStyleCnt="0"/>
      <dgm:spPr/>
    </dgm:pt>
    <dgm:pt modelId="{73A43D9D-D371-4DBD-9A48-704024C7CFD1}" type="pres">
      <dgm:prSet presAssocID="{0EB820A1-ED34-4B43-8750-6EB66044A7A4}" presName="mChild" presStyleLbl="fgAcc1" presStyleIdx="4" presStyleCnt="7" custScaleX="141227" custScaleY="47512" custLinFactNeighborX="56995" custLinFactNeighborY="36289">
        <dgm:presLayoutVars>
          <dgm:bulletEnabled val="1"/>
        </dgm:presLayoutVars>
      </dgm:prSet>
      <dgm:spPr/>
    </dgm:pt>
    <dgm:pt modelId="{537EA60E-4944-4F2F-9D88-31278A36D8A0}" type="pres">
      <dgm:prSet presAssocID="{C4A26275-7698-491C-8F13-2C2F62A6489E}" presName="middleSibTrans" presStyleCnt="0"/>
      <dgm:spPr/>
    </dgm:pt>
    <dgm:pt modelId="{A39D661D-CC8C-4AB4-8376-0A22A45543FC}" type="pres">
      <dgm:prSet presAssocID="{1BC4FBA0-4BF6-4EA5-BB38-2F12E3857AD0}" presName="mChild" presStyleLbl="fgAcc1" presStyleIdx="5" presStyleCnt="7" custScaleX="142456" custScaleY="59789" custLinFactNeighborX="58216" custLinFactNeighborY="36288">
        <dgm:presLayoutVars>
          <dgm:bulletEnabled val="1"/>
        </dgm:presLayoutVars>
      </dgm:prSet>
      <dgm:spPr/>
    </dgm:pt>
    <dgm:pt modelId="{BD47A8CE-9D73-41AA-9247-F0C642F15C3F}" type="pres">
      <dgm:prSet presAssocID="{FFB91109-6261-46B7-A0CD-D667D3A19668}" presName="centerBox" presStyleCnt="0"/>
      <dgm:spPr/>
    </dgm:pt>
    <dgm:pt modelId="{8926D338-273A-416A-9495-E684F6D27D1A}" type="pres">
      <dgm:prSet presAssocID="{FFB91109-6261-46B7-A0CD-D667D3A19668}" presName="centerBoxParent" presStyleLbl="node1" presStyleIdx="2" presStyleCnt="3" custScaleX="76759" custLinFactNeighborX="10431"/>
      <dgm:spPr/>
    </dgm:pt>
    <dgm:pt modelId="{E5AF1ADE-51FB-46BA-9DB0-4DD9C7C45DC4}" type="pres">
      <dgm:prSet presAssocID="{FFB91109-6261-46B7-A0CD-D667D3A19668}" presName="centerBoxChildren" presStyleCnt="0"/>
      <dgm:spPr/>
    </dgm:pt>
    <dgm:pt modelId="{059F079B-1749-4129-AF17-23945C4B880B}" type="pres">
      <dgm:prSet presAssocID="{0320693F-6A73-40D6-8587-5795785AB811}" presName="cChild" presStyleLbl="fgAcc1" presStyleIdx="6" presStyleCnt="7" custScaleX="46352" custScaleY="93344" custLinFactNeighborX="38529" custLinFactNeighborY="-1875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A73FA92E-3274-40A9-A139-B06DC01BD148}" type="presOf" srcId="{B937BA44-8945-47E1-B06C-4BB48FC8E9E3}" destId="{5C02DE3E-9519-4CB6-ACA7-596627D3A334}" srcOrd="0" destOrd="0" presId="urn:microsoft.com/office/officeart/2005/8/layout/target2"/>
    <dgm:cxn modelId="{ADC8E42F-5F16-4F31-8510-D45987ADE695}" type="presOf" srcId="{B0B792A0-594D-471A-8797-C912E30FAAAF}" destId="{8926D338-273A-416A-9495-E684F6D27D1A}" srcOrd="0" destOrd="0" presId="urn:microsoft.com/office/officeart/2005/8/layout/target2"/>
    <dgm:cxn modelId="{53AC4539-1186-4AFC-B16D-DAC61580631A}" srcId="{7DCC6E19-8798-4FA2-8C36-34343D247A4F}" destId="{7ADF5D12-62BB-454A-814C-A18813BB79F3}" srcOrd="0" destOrd="0" parTransId="{D89CA6AE-8DCB-4C79-A738-4B7D33F609F2}" sibTransId="{954D7FDF-672F-4773-9DBB-70332515C522}"/>
    <dgm:cxn modelId="{22F7255B-7143-484B-8A80-E9CEF3044025}" type="presOf" srcId="{40AF84E2-8331-4A7D-9780-D5535F80F39D}" destId="{1EFA2DDD-88F3-4D6E-9CF1-10FA076A024A}" srcOrd="0" destOrd="0" presId="urn:microsoft.com/office/officeart/2005/8/layout/target2"/>
    <dgm:cxn modelId="{A1F2D660-ACE9-430E-A469-D9C4E2404305}" srcId="{B1DE8830-6502-4F71-8A40-6BBCF9FF657B}" destId="{90409DA7-0676-43FB-B176-327CBBC31A07}" srcOrd="1" destOrd="0" parTransId="{8458900B-E19D-49AE-911B-ACE20BD1D146}" sibTransId="{4647AFE0-1772-4DBE-B305-3A8CC33A4BC2}"/>
    <dgm:cxn modelId="{790B3342-237F-4F3F-AA70-2311EC3FB0B6}" srcId="{B1DE8830-6502-4F71-8A40-6BBCF9FF657B}" destId="{40AF84E2-8331-4A7D-9780-D5535F80F39D}" srcOrd="0" destOrd="0" parTransId="{EE24C808-2BB2-4048-857F-1843E1CF1852}" sibTransId="{1695ABFE-772B-4224-ABCF-D5245593D3C8}"/>
    <dgm:cxn modelId="{37488E62-F1D0-41B9-BE60-AD6524D6E46F}" srcId="{FFB91109-6261-46B7-A0CD-D667D3A19668}" destId="{7DCC6E19-8798-4FA2-8C36-34343D247A4F}" srcOrd="1" destOrd="0" parTransId="{60BFF68C-BC77-4BFD-A4B6-F956841C1966}" sibTransId="{C963FC82-6C6A-471F-8C9E-67BC49A5A296}"/>
    <dgm:cxn modelId="{B2BA2D52-E2D0-43CB-8893-80780F11FB75}" srcId="{FFB91109-6261-46B7-A0CD-D667D3A19668}" destId="{B1DE8830-6502-4F71-8A40-6BBCF9FF657B}" srcOrd="0" destOrd="0" parTransId="{893EF25B-D2C9-40E6-B7C5-9D08322E50EB}" sibTransId="{2A9F7259-049A-4574-A65E-4E4D96A11621}"/>
    <dgm:cxn modelId="{74720581-D901-4F7B-95ED-9A04B5FA9C9C}" type="presOf" srcId="{90409DA7-0676-43FB-B176-327CBBC31A07}" destId="{71A3F778-C350-4C68-A162-851D162481B4}" srcOrd="0" destOrd="0" presId="urn:microsoft.com/office/officeart/2005/8/layout/target2"/>
    <dgm:cxn modelId="{A040B789-3662-47F5-8C24-A8F385250F3E}" type="presOf" srcId="{FFB91109-6261-46B7-A0CD-D667D3A19668}" destId="{E07F0F54-2BD0-4701-AE6A-D38CE831860F}" srcOrd="0" destOrd="0" presId="urn:microsoft.com/office/officeart/2005/8/layout/target2"/>
    <dgm:cxn modelId="{F697C28E-4E9C-49D0-A6D1-6430E6369CA2}" srcId="{7DCC6E19-8798-4FA2-8C36-34343D247A4F}" destId="{0EB820A1-ED34-4B43-8750-6EB66044A7A4}" srcOrd="1" destOrd="0" parTransId="{B46CD1F7-295E-4EF0-AE9A-B034D6E3E1D6}" sibTransId="{C4A26275-7698-491C-8F13-2C2F62A6489E}"/>
    <dgm:cxn modelId="{28BC7B9C-B316-41F1-99FB-AD575362A0F4}" srcId="{B1DE8830-6502-4F71-8A40-6BBCF9FF657B}" destId="{B937BA44-8945-47E1-B06C-4BB48FC8E9E3}" srcOrd="2" destOrd="0" parTransId="{F01255A8-431F-47D9-8A50-501511822141}" sibTransId="{5F9DF685-1267-4E15-82AE-D34219F4E1FF}"/>
    <dgm:cxn modelId="{FF64AEA1-C3DB-40FC-AD65-0CAE126B2DC4}" type="presOf" srcId="{7DCC6E19-8798-4FA2-8C36-34343D247A4F}" destId="{2D2045DC-3819-49A6-8BA0-5E3294F8AB13}" srcOrd="0" destOrd="0" presId="urn:microsoft.com/office/officeart/2005/8/layout/target2"/>
    <dgm:cxn modelId="{087F57A2-66AA-4AF7-8048-E11A9A8D42A9}" type="presOf" srcId="{0320693F-6A73-40D6-8587-5795785AB811}" destId="{059F079B-1749-4129-AF17-23945C4B880B}" srcOrd="0" destOrd="0" presId="urn:microsoft.com/office/officeart/2005/8/layout/target2"/>
    <dgm:cxn modelId="{1FB4EDA3-CD92-45CB-AAE3-D6D3E5B99FBC}" type="presOf" srcId="{7ADF5D12-62BB-454A-814C-A18813BB79F3}" destId="{B2925266-778D-4692-9E0A-FD00DA0FBC95}" srcOrd="0" destOrd="0" presId="urn:microsoft.com/office/officeart/2005/8/layout/target2"/>
    <dgm:cxn modelId="{C7362CCA-6BC8-4364-B6D3-6EFE303ACC77}" type="presOf" srcId="{0EB820A1-ED34-4B43-8750-6EB66044A7A4}" destId="{73A43D9D-D371-4DBD-9A48-704024C7CFD1}" srcOrd="0" destOrd="0" presId="urn:microsoft.com/office/officeart/2005/8/layout/target2"/>
    <dgm:cxn modelId="{D35230D0-DB58-429C-88EF-96C03E819F01}" srcId="{7DCC6E19-8798-4FA2-8C36-34343D247A4F}" destId="{1BC4FBA0-4BF6-4EA5-BB38-2F12E3857AD0}" srcOrd="2" destOrd="0" parTransId="{C792954A-799F-4E1F-B720-D121E6BEC6EF}" sibTransId="{402D0D86-11C8-44A4-A1E6-EDAAD21641C0}"/>
    <dgm:cxn modelId="{0FA0CFD5-CF48-48F4-AA03-D40B41CCBE4C}" srcId="{FFB91109-6261-46B7-A0CD-D667D3A19668}" destId="{B0B792A0-594D-471A-8797-C912E30FAAAF}" srcOrd="2" destOrd="0" parTransId="{A36F64F0-D36E-4672-8BA0-9E123CA4BD3B}" sibTransId="{E9DF0751-AED3-4D42-A398-273B0840C730}"/>
    <dgm:cxn modelId="{3BAC8DDF-8F46-4036-A8FE-B83377AB0416}" type="presOf" srcId="{1BC4FBA0-4BF6-4EA5-BB38-2F12E3857AD0}" destId="{A39D661D-CC8C-4AB4-8376-0A22A45543FC}" srcOrd="0" destOrd="0" presId="urn:microsoft.com/office/officeart/2005/8/layout/target2"/>
    <dgm:cxn modelId="{7C6B43E8-7DEA-46C6-8947-0CA6A26DF96D}" type="presOf" srcId="{B1DE8830-6502-4F71-8A40-6BBCF9FF657B}" destId="{6A649292-36C8-4F66-9A62-23663AF7A963}" srcOrd="0" destOrd="0" presId="urn:microsoft.com/office/officeart/2005/8/layout/target2"/>
    <dgm:cxn modelId="{2367F4FE-BEF2-42FA-8248-023B619D0A0B}" srcId="{B0B792A0-594D-471A-8797-C912E30FAAAF}" destId="{0320693F-6A73-40D6-8587-5795785AB811}" srcOrd="0" destOrd="0" parTransId="{BD01987A-3DDA-4F8D-AA8C-FD3C4283B917}" sibTransId="{B4392289-DA01-4E37-9825-31A311A9F8AB}"/>
    <dgm:cxn modelId="{C78E5B31-A477-472E-9227-279AF97E7F9C}" type="presParOf" srcId="{E07F0F54-2BD0-4701-AE6A-D38CE831860F}" destId="{74270D13-3147-4999-959F-6EE58A54FE2A}" srcOrd="0" destOrd="0" presId="urn:microsoft.com/office/officeart/2005/8/layout/target2"/>
    <dgm:cxn modelId="{0BA99CBE-F39E-49A3-BDE3-7F172C1A154D}" type="presParOf" srcId="{74270D13-3147-4999-959F-6EE58A54FE2A}" destId="{6A649292-36C8-4F66-9A62-23663AF7A963}" srcOrd="0" destOrd="0" presId="urn:microsoft.com/office/officeart/2005/8/layout/target2"/>
    <dgm:cxn modelId="{674992C8-8268-47B7-841F-71D749E346B8}" type="presParOf" srcId="{74270D13-3147-4999-959F-6EE58A54FE2A}" destId="{D5DDA307-D31B-4809-9220-00A26A1A8B14}" srcOrd="1" destOrd="0" presId="urn:microsoft.com/office/officeart/2005/8/layout/target2"/>
    <dgm:cxn modelId="{098F5C68-86F9-4928-9D2F-1437CEFEC4A7}" type="presParOf" srcId="{D5DDA307-D31B-4809-9220-00A26A1A8B14}" destId="{1EFA2DDD-88F3-4D6E-9CF1-10FA076A024A}" srcOrd="0" destOrd="0" presId="urn:microsoft.com/office/officeart/2005/8/layout/target2"/>
    <dgm:cxn modelId="{4589455D-B978-458B-8987-494CFE3B0905}" type="presParOf" srcId="{D5DDA307-D31B-4809-9220-00A26A1A8B14}" destId="{A26483B7-AEE5-4D76-8E88-6185DFBE41EE}" srcOrd="1" destOrd="0" presId="urn:microsoft.com/office/officeart/2005/8/layout/target2"/>
    <dgm:cxn modelId="{77ABD78F-B4FC-4780-9F81-F11FE3B23E6A}" type="presParOf" srcId="{D5DDA307-D31B-4809-9220-00A26A1A8B14}" destId="{71A3F778-C350-4C68-A162-851D162481B4}" srcOrd="2" destOrd="0" presId="urn:microsoft.com/office/officeart/2005/8/layout/target2"/>
    <dgm:cxn modelId="{582343DA-4884-4B86-9C67-89A2F06D91A7}" type="presParOf" srcId="{D5DDA307-D31B-4809-9220-00A26A1A8B14}" destId="{58D787AE-5CEE-4B1A-A064-874B8BA955C2}" srcOrd="3" destOrd="0" presId="urn:microsoft.com/office/officeart/2005/8/layout/target2"/>
    <dgm:cxn modelId="{49F2AD0B-D224-4955-A874-477D4947B354}" type="presParOf" srcId="{D5DDA307-D31B-4809-9220-00A26A1A8B14}" destId="{5C02DE3E-9519-4CB6-ACA7-596627D3A334}" srcOrd="4" destOrd="0" presId="urn:microsoft.com/office/officeart/2005/8/layout/target2"/>
    <dgm:cxn modelId="{DF75FFA4-0A6B-435A-BB7A-35B5528F79A6}" type="presParOf" srcId="{E07F0F54-2BD0-4701-AE6A-D38CE831860F}" destId="{87B54118-98EF-4634-9852-9CDE97480F63}" srcOrd="1" destOrd="0" presId="urn:microsoft.com/office/officeart/2005/8/layout/target2"/>
    <dgm:cxn modelId="{BB1C8F0E-C338-474D-9E94-4890AD79792C}" type="presParOf" srcId="{87B54118-98EF-4634-9852-9CDE97480F63}" destId="{2D2045DC-3819-49A6-8BA0-5E3294F8AB13}" srcOrd="0" destOrd="0" presId="urn:microsoft.com/office/officeart/2005/8/layout/target2"/>
    <dgm:cxn modelId="{719EE797-E257-4A03-80F4-5489775B4DA5}" type="presParOf" srcId="{87B54118-98EF-4634-9852-9CDE97480F63}" destId="{CE31F38D-56A0-4839-943C-C4EDB4558E7A}" srcOrd="1" destOrd="0" presId="urn:microsoft.com/office/officeart/2005/8/layout/target2"/>
    <dgm:cxn modelId="{7D03BD1D-D1A8-4395-BDF2-DD8A8E182C45}" type="presParOf" srcId="{CE31F38D-56A0-4839-943C-C4EDB4558E7A}" destId="{B2925266-778D-4692-9E0A-FD00DA0FBC95}" srcOrd="0" destOrd="0" presId="urn:microsoft.com/office/officeart/2005/8/layout/target2"/>
    <dgm:cxn modelId="{BFD337C1-FAC3-4DBB-9EE8-6E68DE947192}" type="presParOf" srcId="{CE31F38D-56A0-4839-943C-C4EDB4558E7A}" destId="{F232E7E9-188A-4424-ABDC-B1609958B06B}" srcOrd="1" destOrd="0" presId="urn:microsoft.com/office/officeart/2005/8/layout/target2"/>
    <dgm:cxn modelId="{1A4FB8DA-11CD-4B12-AAA5-7B44F2D6EA29}" type="presParOf" srcId="{CE31F38D-56A0-4839-943C-C4EDB4558E7A}" destId="{73A43D9D-D371-4DBD-9A48-704024C7CFD1}" srcOrd="2" destOrd="0" presId="urn:microsoft.com/office/officeart/2005/8/layout/target2"/>
    <dgm:cxn modelId="{B4C69C60-D964-4EEC-9D21-ED39ADA4A9DB}" type="presParOf" srcId="{CE31F38D-56A0-4839-943C-C4EDB4558E7A}" destId="{537EA60E-4944-4F2F-9D88-31278A36D8A0}" srcOrd="3" destOrd="0" presId="urn:microsoft.com/office/officeart/2005/8/layout/target2"/>
    <dgm:cxn modelId="{D4567534-DF2C-4397-A028-EE30602BE32F}" type="presParOf" srcId="{CE31F38D-56A0-4839-943C-C4EDB4558E7A}" destId="{A39D661D-CC8C-4AB4-8376-0A22A45543FC}" srcOrd="4" destOrd="0" presId="urn:microsoft.com/office/officeart/2005/8/layout/target2"/>
    <dgm:cxn modelId="{FA344C8E-9FC6-4DB0-8EBE-16BE40942FBD}" type="presParOf" srcId="{E07F0F54-2BD0-4701-AE6A-D38CE831860F}" destId="{BD47A8CE-9D73-41AA-9247-F0C642F15C3F}" srcOrd="2" destOrd="0" presId="urn:microsoft.com/office/officeart/2005/8/layout/target2"/>
    <dgm:cxn modelId="{840B02D4-140D-4495-BE3D-ADC95EF14573}" type="presParOf" srcId="{BD47A8CE-9D73-41AA-9247-F0C642F15C3F}" destId="{8926D338-273A-416A-9495-E684F6D27D1A}" srcOrd="0" destOrd="0" presId="urn:microsoft.com/office/officeart/2005/8/layout/target2"/>
    <dgm:cxn modelId="{780F2DFA-C07D-4C6C-9D33-F21C593F6114}" type="presParOf" srcId="{BD47A8CE-9D73-41AA-9247-F0C642F15C3F}" destId="{E5AF1ADE-51FB-46BA-9DB0-4DD9C7C45DC4}" srcOrd="1" destOrd="0" presId="urn:microsoft.com/office/officeart/2005/8/layout/target2"/>
    <dgm:cxn modelId="{11D0A8EB-1B1B-42A8-8CB6-1881F710E61E}" type="presParOf" srcId="{E5AF1ADE-51FB-46BA-9DB0-4DD9C7C45DC4}" destId="{059F079B-1749-4129-AF17-23945C4B880B}" srcOrd="0" destOrd="0" presId="urn:microsoft.com/office/officeart/2005/8/layout/targe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479954-B571-4AE4-A0CC-DC771B5EE052}">
      <dsp:nvSpPr>
        <dsp:cNvPr id="0" name=""/>
        <dsp:cNvSpPr/>
      </dsp:nvSpPr>
      <dsp:spPr>
        <a:xfrm>
          <a:off x="250548" y="2987364"/>
          <a:ext cx="1355793" cy="88327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Economics</a:t>
          </a:r>
          <a:endParaRPr lang="en-US" sz="1400" kern="1200" dirty="0"/>
        </a:p>
      </dsp:txBody>
      <dsp:txXfrm>
        <a:off x="276418" y="3013234"/>
        <a:ext cx="1304053" cy="831536"/>
      </dsp:txXfrm>
    </dsp:sp>
    <dsp:sp modelId="{FBA311E6-B765-46DD-B2B3-6255D2A1F474}">
      <dsp:nvSpPr>
        <dsp:cNvPr id="0" name=""/>
        <dsp:cNvSpPr/>
      </dsp:nvSpPr>
      <dsp:spPr>
        <a:xfrm>
          <a:off x="1606342" y="3422153"/>
          <a:ext cx="817154" cy="13697"/>
        </a:xfrm>
        <a:custGeom>
          <a:avLst/>
          <a:gdLst/>
          <a:ahLst/>
          <a:cxnLst/>
          <a:rect l="0" t="0" r="0" b="0"/>
          <a:pathLst>
            <a:path>
              <a:moveTo>
                <a:pt x="0" y="6848"/>
              </a:moveTo>
              <a:lnTo>
                <a:pt x="817154" y="6848"/>
              </a:lnTo>
            </a:path>
          </a:pathLst>
        </a:custGeom>
        <a:noFill/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1994490" y="3408573"/>
        <a:ext cx="40857" cy="40857"/>
      </dsp:txXfrm>
    </dsp:sp>
    <dsp:sp modelId="{9797A819-B2EA-4274-BACB-451BD78E1603}">
      <dsp:nvSpPr>
        <dsp:cNvPr id="0" name=""/>
        <dsp:cNvSpPr/>
      </dsp:nvSpPr>
      <dsp:spPr>
        <a:xfrm>
          <a:off x="2423496" y="3168064"/>
          <a:ext cx="1043753" cy="52187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Finance</a:t>
          </a:r>
          <a:endParaRPr lang="en-US" sz="1400" kern="1200" dirty="0"/>
        </a:p>
      </dsp:txBody>
      <dsp:txXfrm>
        <a:off x="2438781" y="3183349"/>
        <a:ext cx="1013183" cy="491306"/>
      </dsp:txXfrm>
    </dsp:sp>
    <dsp:sp modelId="{53C8F348-A929-41DE-9EEE-DC769782255A}">
      <dsp:nvSpPr>
        <dsp:cNvPr id="0" name=""/>
        <dsp:cNvSpPr/>
      </dsp:nvSpPr>
      <dsp:spPr>
        <a:xfrm rot="18661599">
          <a:off x="2938204" y="2260553"/>
          <a:ext cx="3079517" cy="13697"/>
        </a:xfrm>
        <a:custGeom>
          <a:avLst/>
          <a:gdLst/>
          <a:ahLst/>
          <a:cxnLst/>
          <a:rect l="0" t="0" r="0" b="0"/>
          <a:pathLst>
            <a:path>
              <a:moveTo>
                <a:pt x="0" y="6848"/>
              </a:moveTo>
              <a:lnTo>
                <a:pt x="3079517" y="6848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50" kern="1200"/>
        </a:p>
      </dsp:txBody>
      <dsp:txXfrm>
        <a:off x="4400974" y="2190413"/>
        <a:ext cx="153975" cy="153975"/>
      </dsp:txXfrm>
    </dsp:sp>
    <dsp:sp modelId="{3B9790EB-2208-4763-93DE-DEFB9F7B806A}">
      <dsp:nvSpPr>
        <dsp:cNvPr id="0" name=""/>
        <dsp:cNvSpPr/>
      </dsp:nvSpPr>
      <dsp:spPr>
        <a:xfrm>
          <a:off x="5488676" y="844862"/>
          <a:ext cx="1043753" cy="52187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Financial Management</a:t>
          </a:r>
        </a:p>
      </dsp:txBody>
      <dsp:txXfrm>
        <a:off x="5503961" y="860147"/>
        <a:ext cx="1013183" cy="491306"/>
      </dsp:txXfrm>
    </dsp:sp>
    <dsp:sp modelId="{84B8E8C0-8CAA-479F-9136-75A6CA7C4958}">
      <dsp:nvSpPr>
        <dsp:cNvPr id="0" name=""/>
        <dsp:cNvSpPr/>
      </dsp:nvSpPr>
      <dsp:spPr>
        <a:xfrm rot="19207689">
          <a:off x="6435871" y="832735"/>
          <a:ext cx="830536" cy="13697"/>
        </a:xfrm>
        <a:custGeom>
          <a:avLst/>
          <a:gdLst/>
          <a:ahLst/>
          <a:cxnLst/>
          <a:rect l="0" t="0" r="0" b="0"/>
          <a:pathLst>
            <a:path>
              <a:moveTo>
                <a:pt x="0" y="6848"/>
              </a:moveTo>
              <a:lnTo>
                <a:pt x="830536" y="6848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6830375" y="818820"/>
        <a:ext cx="41526" cy="41526"/>
      </dsp:txXfrm>
    </dsp:sp>
    <dsp:sp modelId="{070A9366-13B0-444C-8118-2375D1F17167}">
      <dsp:nvSpPr>
        <dsp:cNvPr id="0" name=""/>
        <dsp:cNvSpPr/>
      </dsp:nvSpPr>
      <dsp:spPr>
        <a:xfrm>
          <a:off x="7169849" y="144535"/>
          <a:ext cx="1417677" cy="85766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Business Finance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OR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Corporate Finance</a:t>
          </a:r>
        </a:p>
      </dsp:txBody>
      <dsp:txXfrm>
        <a:off x="7194969" y="169655"/>
        <a:ext cx="1367437" cy="807422"/>
      </dsp:txXfrm>
    </dsp:sp>
    <dsp:sp modelId="{87886E04-B763-452D-A957-5AE26E419D60}">
      <dsp:nvSpPr>
        <dsp:cNvPr id="0" name=""/>
        <dsp:cNvSpPr/>
      </dsp:nvSpPr>
      <dsp:spPr>
        <a:xfrm rot="20565552">
          <a:off x="3423238" y="3131844"/>
          <a:ext cx="1958980" cy="13697"/>
        </a:xfrm>
        <a:custGeom>
          <a:avLst/>
          <a:gdLst/>
          <a:ahLst/>
          <a:cxnLst/>
          <a:rect l="0" t="0" r="0" b="0"/>
          <a:pathLst>
            <a:path>
              <a:moveTo>
                <a:pt x="0" y="6848"/>
              </a:moveTo>
              <a:lnTo>
                <a:pt x="1958980" y="6848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4353754" y="3089718"/>
        <a:ext cx="97949" cy="97949"/>
      </dsp:txXfrm>
    </dsp:sp>
    <dsp:sp modelId="{DB50CB00-5250-4879-8DA8-029F7075885F}">
      <dsp:nvSpPr>
        <dsp:cNvPr id="0" name=""/>
        <dsp:cNvSpPr/>
      </dsp:nvSpPr>
      <dsp:spPr>
        <a:xfrm>
          <a:off x="5338208" y="2367020"/>
          <a:ext cx="1563928" cy="96272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Financial Economics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(Studies the Financial System)</a:t>
          </a:r>
        </a:p>
      </dsp:txBody>
      <dsp:txXfrm>
        <a:off x="5366405" y="2395217"/>
        <a:ext cx="1507534" cy="906332"/>
      </dsp:txXfrm>
    </dsp:sp>
    <dsp:sp modelId="{23837A38-6CE1-455D-B1F2-3C2EFB8A4418}">
      <dsp:nvSpPr>
        <dsp:cNvPr id="0" name=""/>
        <dsp:cNvSpPr/>
      </dsp:nvSpPr>
      <dsp:spPr>
        <a:xfrm rot="19289024">
          <a:off x="6665062" y="2162967"/>
          <a:ext cx="2179307" cy="13697"/>
        </a:xfrm>
        <a:custGeom>
          <a:avLst/>
          <a:gdLst/>
          <a:ahLst/>
          <a:cxnLst/>
          <a:rect l="0" t="0" r="0" b="0"/>
          <a:pathLst>
            <a:path>
              <a:moveTo>
                <a:pt x="0" y="6848"/>
              </a:moveTo>
              <a:lnTo>
                <a:pt x="2179307" y="6848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7700233" y="2115333"/>
        <a:ext cx="108965" cy="108965"/>
      </dsp:txXfrm>
    </dsp:sp>
    <dsp:sp modelId="{71A6F042-04B7-422C-8BE6-65D7470DD674}">
      <dsp:nvSpPr>
        <dsp:cNvPr id="0" name=""/>
        <dsp:cNvSpPr/>
      </dsp:nvSpPr>
      <dsp:spPr>
        <a:xfrm>
          <a:off x="8607295" y="1230310"/>
          <a:ext cx="1043753" cy="52187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Financial Markets</a:t>
          </a:r>
        </a:p>
      </dsp:txBody>
      <dsp:txXfrm>
        <a:off x="8622580" y="1245595"/>
        <a:ext cx="1013183" cy="491306"/>
      </dsp:txXfrm>
    </dsp:sp>
    <dsp:sp modelId="{CDB1A9BC-1DB4-44A4-8284-3780C66C79F9}">
      <dsp:nvSpPr>
        <dsp:cNvPr id="0" name=""/>
        <dsp:cNvSpPr/>
      </dsp:nvSpPr>
      <dsp:spPr>
        <a:xfrm rot="19310283">
          <a:off x="9526114" y="1123223"/>
          <a:ext cx="1169070" cy="13697"/>
        </a:xfrm>
        <a:custGeom>
          <a:avLst/>
          <a:gdLst/>
          <a:ahLst/>
          <a:cxnLst/>
          <a:rect l="0" t="0" r="0" b="0"/>
          <a:pathLst>
            <a:path>
              <a:moveTo>
                <a:pt x="0" y="6848"/>
              </a:moveTo>
              <a:lnTo>
                <a:pt x="1169070" y="6848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10081423" y="1100845"/>
        <a:ext cx="58453" cy="58453"/>
      </dsp:txXfrm>
    </dsp:sp>
    <dsp:sp modelId="{354FA451-9279-4899-8319-9047C49F3FE8}">
      <dsp:nvSpPr>
        <dsp:cNvPr id="0" name=""/>
        <dsp:cNvSpPr/>
      </dsp:nvSpPr>
      <dsp:spPr>
        <a:xfrm>
          <a:off x="10570250" y="396570"/>
          <a:ext cx="1307446" cy="744650"/>
        </a:xfrm>
        <a:prstGeom prst="roundRect">
          <a:avLst>
            <a:gd name="adj" fmla="val 10000"/>
          </a:avLst>
        </a:prstGeom>
        <a:solidFill>
          <a:srgbClr val="FF0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Money Markets</a:t>
          </a:r>
        </a:p>
      </dsp:txBody>
      <dsp:txXfrm>
        <a:off x="10592060" y="418380"/>
        <a:ext cx="1263826" cy="701030"/>
      </dsp:txXfrm>
    </dsp:sp>
    <dsp:sp modelId="{8A8E55F3-AB9C-4724-866E-0B8CF5C26D17}">
      <dsp:nvSpPr>
        <dsp:cNvPr id="0" name=""/>
        <dsp:cNvSpPr/>
      </dsp:nvSpPr>
      <dsp:spPr>
        <a:xfrm rot="374666">
          <a:off x="9648305" y="1534689"/>
          <a:ext cx="924688" cy="13697"/>
        </a:xfrm>
        <a:custGeom>
          <a:avLst/>
          <a:gdLst/>
          <a:ahLst/>
          <a:cxnLst/>
          <a:rect l="0" t="0" r="0" b="0"/>
          <a:pathLst>
            <a:path>
              <a:moveTo>
                <a:pt x="0" y="6848"/>
              </a:moveTo>
              <a:lnTo>
                <a:pt x="924688" y="6848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10087532" y="1518420"/>
        <a:ext cx="46234" cy="46234"/>
      </dsp:txXfrm>
    </dsp:sp>
    <dsp:sp modelId="{20790E5F-4E29-4280-B893-196E86685EAE}">
      <dsp:nvSpPr>
        <dsp:cNvPr id="0" name=""/>
        <dsp:cNvSpPr/>
      </dsp:nvSpPr>
      <dsp:spPr>
        <a:xfrm>
          <a:off x="10570250" y="1219502"/>
          <a:ext cx="1307446" cy="744650"/>
        </a:xfrm>
        <a:prstGeom prst="roundRect">
          <a:avLst>
            <a:gd name="adj" fmla="val 10000"/>
          </a:avLst>
        </a:prstGeom>
        <a:solidFill>
          <a:srgbClr val="FF0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Capital Markets</a:t>
          </a:r>
        </a:p>
      </dsp:txBody>
      <dsp:txXfrm>
        <a:off x="10592060" y="1241312"/>
        <a:ext cx="1263826" cy="701030"/>
      </dsp:txXfrm>
    </dsp:sp>
    <dsp:sp modelId="{C1DC5952-CBD7-4C81-95D0-F96F676185DF}">
      <dsp:nvSpPr>
        <dsp:cNvPr id="0" name=""/>
        <dsp:cNvSpPr/>
      </dsp:nvSpPr>
      <dsp:spPr>
        <a:xfrm rot="576632">
          <a:off x="6890001" y="2985898"/>
          <a:ext cx="1729430" cy="13697"/>
        </a:xfrm>
        <a:custGeom>
          <a:avLst/>
          <a:gdLst/>
          <a:ahLst/>
          <a:cxnLst/>
          <a:rect l="0" t="0" r="0" b="0"/>
          <a:pathLst>
            <a:path>
              <a:moveTo>
                <a:pt x="0" y="6848"/>
              </a:moveTo>
              <a:lnTo>
                <a:pt x="1729430" y="6848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7711480" y="2949511"/>
        <a:ext cx="86471" cy="86471"/>
      </dsp:txXfrm>
    </dsp:sp>
    <dsp:sp modelId="{AE3EC69B-D8FB-43E4-8CC3-942D3C817B32}">
      <dsp:nvSpPr>
        <dsp:cNvPr id="0" name=""/>
        <dsp:cNvSpPr/>
      </dsp:nvSpPr>
      <dsp:spPr>
        <a:xfrm>
          <a:off x="8607295" y="2876173"/>
          <a:ext cx="1043753" cy="52187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Financial Institutions</a:t>
          </a:r>
        </a:p>
      </dsp:txBody>
      <dsp:txXfrm>
        <a:off x="8622580" y="2891458"/>
        <a:ext cx="1013183" cy="491306"/>
      </dsp:txXfrm>
    </dsp:sp>
    <dsp:sp modelId="{675E4A61-03D3-4A9A-9D0C-52093115F74F}">
      <dsp:nvSpPr>
        <dsp:cNvPr id="0" name=""/>
        <dsp:cNvSpPr/>
      </dsp:nvSpPr>
      <dsp:spPr>
        <a:xfrm rot="880856">
          <a:off x="9634951" y="3255222"/>
          <a:ext cx="986122" cy="13697"/>
        </a:xfrm>
        <a:custGeom>
          <a:avLst/>
          <a:gdLst/>
          <a:ahLst/>
          <a:cxnLst/>
          <a:rect l="0" t="0" r="0" b="0"/>
          <a:pathLst>
            <a:path>
              <a:moveTo>
                <a:pt x="0" y="6848"/>
              </a:moveTo>
              <a:lnTo>
                <a:pt x="986122" y="6848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10103359" y="3237418"/>
        <a:ext cx="49306" cy="49306"/>
      </dsp:txXfrm>
    </dsp:sp>
    <dsp:sp modelId="{5DB9A838-3586-421C-B1F5-87FCC5D7DEC7}">
      <dsp:nvSpPr>
        <dsp:cNvPr id="0" name=""/>
        <dsp:cNvSpPr/>
      </dsp:nvSpPr>
      <dsp:spPr>
        <a:xfrm>
          <a:off x="10604976" y="3014705"/>
          <a:ext cx="1307446" cy="744650"/>
        </a:xfrm>
        <a:prstGeom prst="roundRect">
          <a:avLst>
            <a:gd name="adj" fmla="val 10000"/>
          </a:avLst>
        </a:prstGeom>
        <a:solidFill>
          <a:srgbClr val="FF0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Banking Institutions</a:t>
          </a:r>
        </a:p>
      </dsp:txBody>
      <dsp:txXfrm>
        <a:off x="10626786" y="3036515"/>
        <a:ext cx="1263826" cy="701030"/>
      </dsp:txXfrm>
    </dsp:sp>
    <dsp:sp modelId="{4B1030F1-02DE-4B4B-A396-2497B7A034F1}">
      <dsp:nvSpPr>
        <dsp:cNvPr id="0" name=""/>
        <dsp:cNvSpPr/>
      </dsp:nvSpPr>
      <dsp:spPr>
        <a:xfrm rot="2901481">
          <a:off x="9410205" y="3666688"/>
          <a:ext cx="1435613" cy="13697"/>
        </a:xfrm>
        <a:custGeom>
          <a:avLst/>
          <a:gdLst/>
          <a:ahLst/>
          <a:cxnLst/>
          <a:rect l="0" t="0" r="0" b="0"/>
          <a:pathLst>
            <a:path>
              <a:moveTo>
                <a:pt x="0" y="6848"/>
              </a:moveTo>
              <a:lnTo>
                <a:pt x="1435613" y="6848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10092122" y="3637646"/>
        <a:ext cx="71780" cy="71780"/>
      </dsp:txXfrm>
    </dsp:sp>
    <dsp:sp modelId="{C168BF23-9B27-4CC6-A02E-0780BF10EA09}">
      <dsp:nvSpPr>
        <dsp:cNvPr id="0" name=""/>
        <dsp:cNvSpPr/>
      </dsp:nvSpPr>
      <dsp:spPr>
        <a:xfrm>
          <a:off x="10604976" y="3837637"/>
          <a:ext cx="1307446" cy="744650"/>
        </a:xfrm>
        <a:prstGeom prst="roundRect">
          <a:avLst>
            <a:gd name="adj" fmla="val 10000"/>
          </a:avLst>
        </a:prstGeom>
        <a:solidFill>
          <a:srgbClr val="FF0000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Non-Banking Institutions</a:t>
          </a:r>
        </a:p>
      </dsp:txBody>
      <dsp:txXfrm>
        <a:off x="10626786" y="3859447"/>
        <a:ext cx="1263826" cy="701030"/>
      </dsp:txXfrm>
    </dsp:sp>
    <dsp:sp modelId="{D644A461-9F4B-4B73-918D-FCA50C775412}">
      <dsp:nvSpPr>
        <dsp:cNvPr id="0" name=""/>
        <dsp:cNvSpPr/>
      </dsp:nvSpPr>
      <dsp:spPr>
        <a:xfrm rot="1651961">
          <a:off x="6793248" y="3285977"/>
          <a:ext cx="1922936" cy="13697"/>
        </a:xfrm>
        <a:custGeom>
          <a:avLst/>
          <a:gdLst/>
          <a:ahLst/>
          <a:cxnLst/>
          <a:rect l="0" t="0" r="0" b="0"/>
          <a:pathLst>
            <a:path>
              <a:moveTo>
                <a:pt x="0" y="6848"/>
              </a:moveTo>
              <a:lnTo>
                <a:pt x="1922936" y="6848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7706642" y="3244753"/>
        <a:ext cx="96146" cy="96146"/>
      </dsp:txXfrm>
    </dsp:sp>
    <dsp:sp modelId="{A75C8888-0DE0-4913-807A-78F90BC37D11}">
      <dsp:nvSpPr>
        <dsp:cNvPr id="0" name=""/>
        <dsp:cNvSpPr/>
      </dsp:nvSpPr>
      <dsp:spPr>
        <a:xfrm>
          <a:off x="8607295" y="3476331"/>
          <a:ext cx="1043753" cy="52187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Financial Instruments</a:t>
          </a:r>
        </a:p>
      </dsp:txBody>
      <dsp:txXfrm>
        <a:off x="8622580" y="3491616"/>
        <a:ext cx="1013183" cy="491306"/>
      </dsp:txXfrm>
    </dsp:sp>
    <dsp:sp modelId="{068B55A4-E691-47EE-B561-9C6623F798BC}">
      <dsp:nvSpPr>
        <dsp:cNvPr id="0" name=""/>
        <dsp:cNvSpPr/>
      </dsp:nvSpPr>
      <dsp:spPr>
        <a:xfrm rot="1839855">
          <a:off x="3307566" y="4004573"/>
          <a:ext cx="2283970" cy="13697"/>
        </a:xfrm>
        <a:custGeom>
          <a:avLst/>
          <a:gdLst/>
          <a:ahLst/>
          <a:cxnLst/>
          <a:rect l="0" t="0" r="0" b="0"/>
          <a:pathLst>
            <a:path>
              <a:moveTo>
                <a:pt x="0" y="6848"/>
              </a:moveTo>
              <a:lnTo>
                <a:pt x="2283970" y="6848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50" kern="1200"/>
        </a:p>
      </dsp:txBody>
      <dsp:txXfrm>
        <a:off x="4392452" y="3954322"/>
        <a:ext cx="114198" cy="114198"/>
      </dsp:txXfrm>
    </dsp:sp>
    <dsp:sp modelId="{FDF3E324-921A-4AB6-A932-0B89137328B4}">
      <dsp:nvSpPr>
        <dsp:cNvPr id="0" name=""/>
        <dsp:cNvSpPr/>
      </dsp:nvSpPr>
      <dsp:spPr>
        <a:xfrm>
          <a:off x="5431854" y="4349039"/>
          <a:ext cx="1377086" cy="48960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Investments</a:t>
          </a:r>
        </a:p>
      </dsp:txBody>
      <dsp:txXfrm>
        <a:off x="5446194" y="4363379"/>
        <a:ext cx="1348406" cy="460923"/>
      </dsp:txXfrm>
    </dsp:sp>
    <dsp:sp modelId="{6688A78D-8702-4BCF-913B-DAAABF7B964D}">
      <dsp:nvSpPr>
        <dsp:cNvPr id="0" name=""/>
        <dsp:cNvSpPr/>
      </dsp:nvSpPr>
      <dsp:spPr>
        <a:xfrm rot="21437495">
          <a:off x="6808261" y="4558289"/>
          <a:ext cx="1214866" cy="13697"/>
        </a:xfrm>
        <a:custGeom>
          <a:avLst/>
          <a:gdLst/>
          <a:ahLst/>
          <a:cxnLst/>
          <a:rect l="0" t="0" r="0" b="0"/>
          <a:pathLst>
            <a:path>
              <a:moveTo>
                <a:pt x="0" y="6848"/>
              </a:moveTo>
              <a:lnTo>
                <a:pt x="1214866" y="6848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7385323" y="4534766"/>
        <a:ext cx="60743" cy="60743"/>
      </dsp:txXfrm>
    </dsp:sp>
    <dsp:sp modelId="{86843DBC-6AF7-47F5-92C6-FACA2E581CC8}">
      <dsp:nvSpPr>
        <dsp:cNvPr id="0" name=""/>
        <dsp:cNvSpPr/>
      </dsp:nvSpPr>
      <dsp:spPr>
        <a:xfrm>
          <a:off x="8022449" y="4275496"/>
          <a:ext cx="1043753" cy="52187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Security Analysis</a:t>
          </a:r>
        </a:p>
      </dsp:txBody>
      <dsp:txXfrm>
        <a:off x="8037734" y="4290781"/>
        <a:ext cx="1013183" cy="491306"/>
      </dsp:txXfrm>
    </dsp:sp>
    <dsp:sp modelId="{275834F8-0C17-43B9-BEE5-2C9F5425F35F}">
      <dsp:nvSpPr>
        <dsp:cNvPr id="0" name=""/>
        <dsp:cNvSpPr/>
      </dsp:nvSpPr>
      <dsp:spPr>
        <a:xfrm rot="1445818">
          <a:off x="6751017" y="4858368"/>
          <a:ext cx="1329354" cy="13697"/>
        </a:xfrm>
        <a:custGeom>
          <a:avLst/>
          <a:gdLst/>
          <a:ahLst/>
          <a:cxnLst/>
          <a:rect l="0" t="0" r="0" b="0"/>
          <a:pathLst>
            <a:path>
              <a:moveTo>
                <a:pt x="0" y="6848"/>
              </a:moveTo>
              <a:lnTo>
                <a:pt x="1329354" y="6848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7382461" y="4831983"/>
        <a:ext cx="66467" cy="66467"/>
      </dsp:txXfrm>
    </dsp:sp>
    <dsp:sp modelId="{1FCADF04-CE04-41C4-9DFE-1BE3F3760BD4}">
      <dsp:nvSpPr>
        <dsp:cNvPr id="0" name=""/>
        <dsp:cNvSpPr/>
      </dsp:nvSpPr>
      <dsp:spPr>
        <a:xfrm>
          <a:off x="8022449" y="4875654"/>
          <a:ext cx="1043753" cy="52187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Portfolio Theory</a:t>
          </a:r>
        </a:p>
      </dsp:txBody>
      <dsp:txXfrm>
        <a:off x="8037734" y="4890939"/>
        <a:ext cx="1013183" cy="491306"/>
      </dsp:txXfrm>
    </dsp:sp>
    <dsp:sp modelId="{8A2AFA68-4DE2-443D-BC88-58099FFE8EB3}">
      <dsp:nvSpPr>
        <dsp:cNvPr id="0" name=""/>
        <dsp:cNvSpPr/>
      </dsp:nvSpPr>
      <dsp:spPr>
        <a:xfrm rot="2597034">
          <a:off x="6582201" y="5158447"/>
          <a:ext cx="1666987" cy="13697"/>
        </a:xfrm>
        <a:custGeom>
          <a:avLst/>
          <a:gdLst/>
          <a:ahLst/>
          <a:cxnLst/>
          <a:rect l="0" t="0" r="0" b="0"/>
          <a:pathLst>
            <a:path>
              <a:moveTo>
                <a:pt x="0" y="6848"/>
              </a:moveTo>
              <a:lnTo>
                <a:pt x="1666987" y="6848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7374020" y="5123621"/>
        <a:ext cx="83349" cy="83349"/>
      </dsp:txXfrm>
    </dsp:sp>
    <dsp:sp modelId="{850A96ED-5C5C-4899-9E1B-C0A98749A624}">
      <dsp:nvSpPr>
        <dsp:cNvPr id="0" name=""/>
        <dsp:cNvSpPr/>
      </dsp:nvSpPr>
      <dsp:spPr>
        <a:xfrm>
          <a:off x="8022449" y="5475812"/>
          <a:ext cx="1043753" cy="52187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Market Analysis</a:t>
          </a:r>
        </a:p>
      </dsp:txBody>
      <dsp:txXfrm>
        <a:off x="8037734" y="5491097"/>
        <a:ext cx="1013183" cy="491306"/>
      </dsp:txXfrm>
    </dsp:sp>
    <dsp:sp modelId="{7D090807-16E6-493A-8551-B2B8AD196509}">
      <dsp:nvSpPr>
        <dsp:cNvPr id="0" name=""/>
        <dsp:cNvSpPr/>
      </dsp:nvSpPr>
      <dsp:spPr>
        <a:xfrm rot="3309281">
          <a:off x="6353752" y="5458526"/>
          <a:ext cx="2123885" cy="13697"/>
        </a:xfrm>
        <a:custGeom>
          <a:avLst/>
          <a:gdLst/>
          <a:ahLst/>
          <a:cxnLst/>
          <a:rect l="0" t="0" r="0" b="0"/>
          <a:pathLst>
            <a:path>
              <a:moveTo>
                <a:pt x="0" y="6848"/>
              </a:moveTo>
              <a:lnTo>
                <a:pt x="2123885" y="6848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7362597" y="5412278"/>
        <a:ext cx="106194" cy="106194"/>
      </dsp:txXfrm>
    </dsp:sp>
    <dsp:sp modelId="{8B881013-3138-4099-B6B6-BA0A4E9052D0}">
      <dsp:nvSpPr>
        <dsp:cNvPr id="0" name=""/>
        <dsp:cNvSpPr/>
      </dsp:nvSpPr>
      <dsp:spPr>
        <a:xfrm>
          <a:off x="8022449" y="6075971"/>
          <a:ext cx="1043753" cy="52187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Behavioral Finance</a:t>
          </a:r>
        </a:p>
      </dsp:txBody>
      <dsp:txXfrm>
        <a:off x="8037734" y="6091256"/>
        <a:ext cx="1013183" cy="491306"/>
      </dsp:txXfrm>
    </dsp:sp>
    <dsp:sp modelId="{B1B6B277-2B43-436A-85B6-9FC1BF01B38B}">
      <dsp:nvSpPr>
        <dsp:cNvPr id="0" name=""/>
        <dsp:cNvSpPr/>
      </dsp:nvSpPr>
      <dsp:spPr>
        <a:xfrm rot="2484682">
          <a:off x="3139780" y="4288515"/>
          <a:ext cx="2619542" cy="13697"/>
        </a:xfrm>
        <a:custGeom>
          <a:avLst/>
          <a:gdLst/>
          <a:ahLst/>
          <a:cxnLst/>
          <a:rect l="0" t="0" r="0" b="0"/>
          <a:pathLst>
            <a:path>
              <a:moveTo>
                <a:pt x="0" y="6848"/>
              </a:moveTo>
              <a:lnTo>
                <a:pt x="2619542" y="6848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50" kern="1200"/>
        </a:p>
      </dsp:txBody>
      <dsp:txXfrm>
        <a:off x="4384063" y="4229876"/>
        <a:ext cx="130977" cy="130977"/>
      </dsp:txXfrm>
    </dsp:sp>
    <dsp:sp modelId="{32D6A201-3238-4017-8BFD-94F7F6EB0F3F}">
      <dsp:nvSpPr>
        <dsp:cNvPr id="0" name=""/>
        <dsp:cNvSpPr/>
      </dsp:nvSpPr>
      <dsp:spPr>
        <a:xfrm>
          <a:off x="5431854" y="4916924"/>
          <a:ext cx="1377086" cy="48960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Personal Finance</a:t>
          </a:r>
        </a:p>
      </dsp:txBody>
      <dsp:txXfrm>
        <a:off x="5446194" y="4931264"/>
        <a:ext cx="1348406" cy="460923"/>
      </dsp:txXfrm>
    </dsp:sp>
    <dsp:sp modelId="{2E5173E8-5943-4945-BDAA-62240D016BDB}">
      <dsp:nvSpPr>
        <dsp:cNvPr id="0" name=""/>
        <dsp:cNvSpPr/>
      </dsp:nvSpPr>
      <dsp:spPr>
        <a:xfrm rot="2970261">
          <a:off x="2936899" y="4572458"/>
          <a:ext cx="3025305" cy="13697"/>
        </a:xfrm>
        <a:custGeom>
          <a:avLst/>
          <a:gdLst/>
          <a:ahLst/>
          <a:cxnLst/>
          <a:rect l="0" t="0" r="0" b="0"/>
          <a:pathLst>
            <a:path>
              <a:moveTo>
                <a:pt x="0" y="6848"/>
              </a:moveTo>
              <a:lnTo>
                <a:pt x="3025305" y="6848"/>
              </a:lnTo>
            </a:path>
          </a:pathLst>
        </a:custGeom>
        <a:noFill/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50" kern="1200"/>
        </a:p>
      </dsp:txBody>
      <dsp:txXfrm>
        <a:off x="4373919" y="4503674"/>
        <a:ext cx="151265" cy="151265"/>
      </dsp:txXfrm>
    </dsp:sp>
    <dsp:sp modelId="{BED31DD3-0652-4EAE-8FBC-EF92D2CCFD3D}">
      <dsp:nvSpPr>
        <dsp:cNvPr id="0" name=""/>
        <dsp:cNvSpPr/>
      </dsp:nvSpPr>
      <dsp:spPr>
        <a:xfrm>
          <a:off x="5431854" y="5484810"/>
          <a:ext cx="1377086" cy="48960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Public Finance</a:t>
          </a:r>
        </a:p>
      </dsp:txBody>
      <dsp:txXfrm>
        <a:off x="5446194" y="5499150"/>
        <a:ext cx="1348406" cy="4609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AC1DC5-E537-4463-A557-5F67855273AF}">
      <dsp:nvSpPr>
        <dsp:cNvPr id="0" name=""/>
        <dsp:cNvSpPr/>
      </dsp:nvSpPr>
      <dsp:spPr>
        <a:xfrm>
          <a:off x="6180826" y="1536389"/>
          <a:ext cx="3715150" cy="429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926"/>
              </a:lnTo>
              <a:lnTo>
                <a:pt x="3715150" y="214926"/>
              </a:lnTo>
              <a:lnTo>
                <a:pt x="3715150" y="429852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F32B1F-6DFF-44C7-AE28-FE4261C15613}">
      <dsp:nvSpPr>
        <dsp:cNvPr id="0" name=""/>
        <dsp:cNvSpPr/>
      </dsp:nvSpPr>
      <dsp:spPr>
        <a:xfrm>
          <a:off x="6180826" y="1536389"/>
          <a:ext cx="1238383" cy="4298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926"/>
              </a:lnTo>
              <a:lnTo>
                <a:pt x="1238383" y="214926"/>
              </a:lnTo>
              <a:lnTo>
                <a:pt x="1238383" y="429852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A29E66-24C7-4AB0-9BC1-CD638D7E880E}">
      <dsp:nvSpPr>
        <dsp:cNvPr id="0" name=""/>
        <dsp:cNvSpPr/>
      </dsp:nvSpPr>
      <dsp:spPr>
        <a:xfrm>
          <a:off x="6166518" y="4811423"/>
          <a:ext cx="1271912" cy="9271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27176"/>
              </a:lnTo>
              <a:lnTo>
                <a:pt x="1271912" y="927176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A31ED2-A23A-4FBC-98CD-DCB7335212C6}">
      <dsp:nvSpPr>
        <dsp:cNvPr id="0" name=""/>
        <dsp:cNvSpPr/>
      </dsp:nvSpPr>
      <dsp:spPr>
        <a:xfrm>
          <a:off x="4897656" y="4811423"/>
          <a:ext cx="1268862" cy="927176"/>
        </a:xfrm>
        <a:custGeom>
          <a:avLst/>
          <a:gdLst/>
          <a:ahLst/>
          <a:cxnLst/>
          <a:rect l="0" t="0" r="0" b="0"/>
          <a:pathLst>
            <a:path>
              <a:moveTo>
                <a:pt x="1268862" y="0"/>
              </a:moveTo>
              <a:lnTo>
                <a:pt x="1268862" y="927176"/>
              </a:lnTo>
              <a:lnTo>
                <a:pt x="0" y="927176"/>
              </a:lnTo>
            </a:path>
          </a:pathLst>
        </a:custGeom>
        <a:noFill/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9814FD-0AFE-482E-B4E1-BDC97E0871FA}">
      <dsp:nvSpPr>
        <dsp:cNvPr id="0" name=""/>
        <dsp:cNvSpPr/>
      </dsp:nvSpPr>
      <dsp:spPr>
        <a:xfrm>
          <a:off x="4369654" y="2989699"/>
          <a:ext cx="572788" cy="1132998"/>
        </a:xfrm>
        <a:custGeom>
          <a:avLst/>
          <a:gdLst/>
          <a:ahLst/>
          <a:cxnLst/>
          <a:rect l="0" t="0" r="0" b="0"/>
          <a:pathLst>
            <a:path>
              <a:moveTo>
                <a:pt x="572788" y="0"/>
              </a:moveTo>
              <a:lnTo>
                <a:pt x="0" y="1132998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962560-A3B5-4406-B418-D418656FF5B0}">
      <dsp:nvSpPr>
        <dsp:cNvPr id="0" name=""/>
        <dsp:cNvSpPr/>
      </dsp:nvSpPr>
      <dsp:spPr>
        <a:xfrm>
          <a:off x="4942442" y="1536389"/>
          <a:ext cx="1238383" cy="429852"/>
        </a:xfrm>
        <a:custGeom>
          <a:avLst/>
          <a:gdLst/>
          <a:ahLst/>
          <a:cxnLst/>
          <a:rect l="0" t="0" r="0" b="0"/>
          <a:pathLst>
            <a:path>
              <a:moveTo>
                <a:pt x="1238383" y="0"/>
              </a:moveTo>
              <a:lnTo>
                <a:pt x="1238383" y="214926"/>
              </a:lnTo>
              <a:lnTo>
                <a:pt x="0" y="214926"/>
              </a:lnTo>
              <a:lnTo>
                <a:pt x="0" y="429852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39B73-17C4-456C-8BAC-7C8CC44F774E}">
      <dsp:nvSpPr>
        <dsp:cNvPr id="0" name=""/>
        <dsp:cNvSpPr/>
      </dsp:nvSpPr>
      <dsp:spPr>
        <a:xfrm>
          <a:off x="2465675" y="1536389"/>
          <a:ext cx="3715150" cy="429852"/>
        </a:xfrm>
        <a:custGeom>
          <a:avLst/>
          <a:gdLst/>
          <a:ahLst/>
          <a:cxnLst/>
          <a:rect l="0" t="0" r="0" b="0"/>
          <a:pathLst>
            <a:path>
              <a:moveTo>
                <a:pt x="3715150" y="0"/>
              </a:moveTo>
              <a:lnTo>
                <a:pt x="3715150" y="214926"/>
              </a:lnTo>
              <a:lnTo>
                <a:pt x="0" y="214926"/>
              </a:lnTo>
              <a:lnTo>
                <a:pt x="0" y="429852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934E08-16A1-434A-8048-B75C58D101B7}">
      <dsp:nvSpPr>
        <dsp:cNvPr id="0" name=""/>
        <dsp:cNvSpPr/>
      </dsp:nvSpPr>
      <dsp:spPr>
        <a:xfrm>
          <a:off x="4382304" y="16"/>
          <a:ext cx="3597043" cy="153637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tx1"/>
              </a:solidFill>
            </a:rPr>
            <a:t>Functions of Financial Management</a:t>
          </a:r>
        </a:p>
      </dsp:txBody>
      <dsp:txXfrm>
        <a:off x="4382304" y="16"/>
        <a:ext cx="3597043" cy="1536373"/>
      </dsp:txXfrm>
    </dsp:sp>
    <dsp:sp modelId="{9007C237-C485-482D-969E-6CC805A85E6C}">
      <dsp:nvSpPr>
        <dsp:cNvPr id="0" name=""/>
        <dsp:cNvSpPr/>
      </dsp:nvSpPr>
      <dsp:spPr>
        <a:xfrm>
          <a:off x="1442217" y="1966242"/>
          <a:ext cx="2046915" cy="102345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Financing Decision </a:t>
          </a:r>
        </a:p>
      </dsp:txBody>
      <dsp:txXfrm>
        <a:off x="1442217" y="1966242"/>
        <a:ext cx="2046915" cy="1023457"/>
      </dsp:txXfrm>
    </dsp:sp>
    <dsp:sp modelId="{8CFC091A-D850-4B66-AB09-40CCBDA2D04E}">
      <dsp:nvSpPr>
        <dsp:cNvPr id="0" name=""/>
        <dsp:cNvSpPr/>
      </dsp:nvSpPr>
      <dsp:spPr>
        <a:xfrm>
          <a:off x="3918985" y="1966242"/>
          <a:ext cx="2046915" cy="102345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Investment Decision </a:t>
          </a:r>
        </a:p>
      </dsp:txBody>
      <dsp:txXfrm>
        <a:off x="3918985" y="1966242"/>
        <a:ext cx="2046915" cy="1023457"/>
      </dsp:txXfrm>
    </dsp:sp>
    <dsp:sp modelId="{18F94E8E-D66F-47F5-9BF6-35DF4936F961}">
      <dsp:nvSpPr>
        <dsp:cNvPr id="0" name=""/>
        <dsp:cNvSpPr/>
      </dsp:nvSpPr>
      <dsp:spPr>
        <a:xfrm>
          <a:off x="4369654" y="3433972"/>
          <a:ext cx="3593727" cy="13774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Analysis of Risk/Return for achieving these </a:t>
          </a:r>
          <a:r>
            <a:rPr lang="en-US" sz="2400" b="1" kern="1200" dirty="0">
              <a:solidFill>
                <a:schemeClr val="bg1"/>
              </a:solidFill>
            </a:rPr>
            <a:t>Goals/Objectives:</a:t>
          </a:r>
        </a:p>
      </dsp:txBody>
      <dsp:txXfrm>
        <a:off x="4369654" y="3433972"/>
        <a:ext cx="3593727" cy="1377451"/>
      </dsp:txXfrm>
    </dsp:sp>
    <dsp:sp modelId="{526B182A-9DCC-451F-8557-DD5B6A0B7862}">
      <dsp:nvSpPr>
        <dsp:cNvPr id="0" name=""/>
        <dsp:cNvSpPr/>
      </dsp:nvSpPr>
      <dsp:spPr>
        <a:xfrm>
          <a:off x="2850741" y="5226871"/>
          <a:ext cx="2046915" cy="10234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tx1"/>
              </a:solidFill>
            </a:rPr>
            <a:t>Profit Maximization</a:t>
          </a:r>
        </a:p>
      </dsp:txBody>
      <dsp:txXfrm>
        <a:off x="2850741" y="5226871"/>
        <a:ext cx="2046915" cy="1023457"/>
      </dsp:txXfrm>
    </dsp:sp>
    <dsp:sp modelId="{C613ACE1-F7DA-4599-A277-B8E0C953E805}">
      <dsp:nvSpPr>
        <dsp:cNvPr id="0" name=""/>
        <dsp:cNvSpPr/>
      </dsp:nvSpPr>
      <dsp:spPr>
        <a:xfrm>
          <a:off x="7438430" y="5226871"/>
          <a:ext cx="2046915" cy="102345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>
              <a:solidFill>
                <a:schemeClr val="tx1"/>
              </a:solidFill>
            </a:rPr>
            <a:t>Wealth Maximization</a:t>
          </a:r>
        </a:p>
      </dsp:txBody>
      <dsp:txXfrm>
        <a:off x="7438430" y="5226871"/>
        <a:ext cx="2046915" cy="1023457"/>
      </dsp:txXfrm>
    </dsp:sp>
    <dsp:sp modelId="{47BDB830-A4E7-4B50-911A-FC31960A5B95}">
      <dsp:nvSpPr>
        <dsp:cNvPr id="0" name=""/>
        <dsp:cNvSpPr/>
      </dsp:nvSpPr>
      <dsp:spPr>
        <a:xfrm>
          <a:off x="6395752" y="1966242"/>
          <a:ext cx="2046915" cy="102345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Dividend Decision</a:t>
          </a:r>
        </a:p>
      </dsp:txBody>
      <dsp:txXfrm>
        <a:off x="6395752" y="1966242"/>
        <a:ext cx="2046915" cy="1023457"/>
      </dsp:txXfrm>
    </dsp:sp>
    <dsp:sp modelId="{802844A3-D49E-4CEF-ACD6-7682FCD734C7}">
      <dsp:nvSpPr>
        <dsp:cNvPr id="0" name=""/>
        <dsp:cNvSpPr/>
      </dsp:nvSpPr>
      <dsp:spPr>
        <a:xfrm>
          <a:off x="8872519" y="1966242"/>
          <a:ext cx="2046915" cy="1023457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Liquidity Decision</a:t>
          </a:r>
        </a:p>
      </dsp:txBody>
      <dsp:txXfrm>
        <a:off x="8872519" y="1966242"/>
        <a:ext cx="2046915" cy="102345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6FD8C0-152C-4C4F-A8D4-DC4A9605C83B}">
      <dsp:nvSpPr>
        <dsp:cNvPr id="0" name=""/>
        <dsp:cNvSpPr/>
      </dsp:nvSpPr>
      <dsp:spPr>
        <a:xfrm>
          <a:off x="1992206" y="80904"/>
          <a:ext cx="2780263" cy="2430300"/>
        </a:xfrm>
        <a:prstGeom prst="rightArrow">
          <a:avLst>
            <a:gd name="adj1" fmla="val 70000"/>
            <a:gd name="adj2" fmla="val 50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20320" rIns="4064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Refers to</a:t>
          </a:r>
        </a:p>
      </dsp:txBody>
      <dsp:txXfrm>
        <a:off x="2687272" y="445449"/>
        <a:ext cx="1355378" cy="1701210"/>
      </dsp:txXfrm>
    </dsp:sp>
    <dsp:sp modelId="{3AE124CE-EA9D-4C24-8B9F-F69A2E22AE93}">
      <dsp:nvSpPr>
        <dsp:cNvPr id="0" name=""/>
        <dsp:cNvSpPr/>
      </dsp:nvSpPr>
      <dsp:spPr>
        <a:xfrm>
          <a:off x="115695" y="172251"/>
          <a:ext cx="2289018" cy="219475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tx1"/>
              </a:solidFill>
            </a:rPr>
            <a:t>Maximum Utility</a:t>
          </a:r>
        </a:p>
      </dsp:txBody>
      <dsp:txXfrm>
        <a:off x="450914" y="493665"/>
        <a:ext cx="1618580" cy="1551925"/>
      </dsp:txXfrm>
    </dsp:sp>
    <dsp:sp modelId="{DA84B0A1-E70D-4B55-A6BD-C1C686240EAC}">
      <dsp:nvSpPr>
        <dsp:cNvPr id="0" name=""/>
        <dsp:cNvSpPr/>
      </dsp:nvSpPr>
      <dsp:spPr>
        <a:xfrm>
          <a:off x="6550253" y="85156"/>
          <a:ext cx="2780263" cy="2430300"/>
        </a:xfrm>
        <a:prstGeom prst="rightArrow">
          <a:avLst>
            <a:gd name="adj1" fmla="val 70000"/>
            <a:gd name="adj2" fmla="val 50000"/>
          </a:avLst>
        </a:prstGeom>
        <a:solidFill>
          <a:schemeClr val="accent4">
            <a:tint val="40000"/>
            <a:alpha val="90000"/>
            <a:hueOff val="2472534"/>
            <a:satOff val="-217"/>
            <a:lumOff val="-46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280" tIns="20320" rIns="4064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Results in</a:t>
          </a:r>
        </a:p>
      </dsp:txBody>
      <dsp:txXfrm>
        <a:off x="7245319" y="449701"/>
        <a:ext cx="1355378" cy="1701210"/>
      </dsp:txXfrm>
    </dsp:sp>
    <dsp:sp modelId="{A2BC9EDF-5A09-4B36-A8D5-4A7E1B4C001F}">
      <dsp:nvSpPr>
        <dsp:cNvPr id="0" name=""/>
        <dsp:cNvSpPr/>
      </dsp:nvSpPr>
      <dsp:spPr>
        <a:xfrm>
          <a:off x="4851999" y="209520"/>
          <a:ext cx="2252458" cy="2211073"/>
        </a:xfrm>
        <a:prstGeom prst="ellipse">
          <a:avLst/>
        </a:prstGeom>
        <a:solidFill>
          <a:schemeClr val="accent4">
            <a:hueOff val="2145400"/>
            <a:satOff val="942"/>
            <a:lumOff val="-2745"/>
            <a:alphaOff val="0"/>
          </a:schemeClr>
        </a:soli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tx1"/>
              </a:solidFill>
            </a:rPr>
            <a:t>Maximize Stakeholder Wealth</a:t>
          </a:r>
        </a:p>
      </dsp:txBody>
      <dsp:txXfrm>
        <a:off x="5181864" y="533324"/>
        <a:ext cx="1592728" cy="1563465"/>
      </dsp:txXfrm>
    </dsp:sp>
    <dsp:sp modelId="{68CF78E1-00F4-4C27-B197-EB8C5E4A370B}">
      <dsp:nvSpPr>
        <dsp:cNvPr id="0" name=""/>
        <dsp:cNvSpPr/>
      </dsp:nvSpPr>
      <dsp:spPr>
        <a:xfrm rot="5400000">
          <a:off x="10158465" y="1234470"/>
          <a:ext cx="1107406" cy="46515"/>
        </a:xfrm>
        <a:prstGeom prst="rightArrow">
          <a:avLst>
            <a:gd name="adj1" fmla="val 70000"/>
            <a:gd name="adj2" fmla="val 50000"/>
          </a:avLst>
        </a:prstGeom>
        <a:solidFill>
          <a:schemeClr val="accent4">
            <a:tint val="40000"/>
            <a:alpha val="90000"/>
            <a:hueOff val="4945067"/>
            <a:satOff val="-434"/>
            <a:lumOff val="-939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E8719C-C963-4F33-B242-451D6CD66059}">
      <dsp:nvSpPr>
        <dsp:cNvPr id="0" name=""/>
        <dsp:cNvSpPr/>
      </dsp:nvSpPr>
      <dsp:spPr>
        <a:xfrm>
          <a:off x="9396381" y="117591"/>
          <a:ext cx="2281984" cy="2233983"/>
        </a:xfrm>
        <a:prstGeom prst="ellipse">
          <a:avLst/>
        </a:prstGeom>
        <a:solidFill>
          <a:schemeClr val="accent4">
            <a:hueOff val="4290800"/>
            <a:satOff val="1883"/>
            <a:lumOff val="-5490"/>
            <a:alphaOff val="0"/>
          </a:schemeClr>
        </a:soli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 dirty="0">
              <a:solidFill>
                <a:schemeClr val="tx1"/>
              </a:solidFill>
            </a:rPr>
            <a:t>Maximize</a:t>
          </a:r>
          <a:r>
            <a:rPr lang="en-US" sz="3200" b="1" kern="1200" dirty="0">
              <a:solidFill>
                <a:schemeClr val="tx1"/>
              </a:solidFill>
            </a:rPr>
            <a:t> Stock Price</a:t>
          </a:r>
        </a:p>
      </dsp:txBody>
      <dsp:txXfrm>
        <a:off x="9730570" y="444750"/>
        <a:ext cx="1613606" cy="157966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649292-36C8-4F66-9A62-23663AF7A963}">
      <dsp:nvSpPr>
        <dsp:cNvPr id="0" name=""/>
        <dsp:cNvSpPr/>
      </dsp:nvSpPr>
      <dsp:spPr>
        <a:xfrm>
          <a:off x="150571" y="182868"/>
          <a:ext cx="11887200" cy="6492262"/>
        </a:xfrm>
        <a:prstGeom prst="roundRect">
          <a:avLst>
            <a:gd name="adj" fmla="val 85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5322570" numCol="1" spcCol="1270" anchor="t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b="0" u="sng" kern="1200" dirty="0">
              <a:solidFill>
                <a:schemeClr val="tx1"/>
              </a:solidFill>
            </a:rPr>
            <a:t>Economic Environment</a:t>
          </a:r>
        </a:p>
      </dsp:txBody>
      <dsp:txXfrm>
        <a:off x="312200" y="344497"/>
        <a:ext cx="11563942" cy="6169004"/>
      </dsp:txXfrm>
    </dsp:sp>
    <dsp:sp modelId="{1EFA2DDD-88F3-4D6E-9CF1-10FA076A024A}">
      <dsp:nvSpPr>
        <dsp:cNvPr id="0" name=""/>
        <dsp:cNvSpPr/>
      </dsp:nvSpPr>
      <dsp:spPr>
        <a:xfrm>
          <a:off x="354991" y="1714500"/>
          <a:ext cx="2260927" cy="1348226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None/>
            <a:tabLst/>
            <a:defRPr/>
          </a:pPr>
          <a:r>
            <a:rPr lang="en-US" sz="2400" kern="1200" dirty="0"/>
            <a:t>Economic activity,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None/>
            <a:tabLst/>
            <a:defRPr/>
          </a:pPr>
          <a:r>
            <a:rPr lang="en-US" sz="2400" kern="1200" dirty="0"/>
            <a:t>Tax rates</a:t>
          </a:r>
        </a:p>
      </dsp:txBody>
      <dsp:txXfrm>
        <a:off x="396454" y="1755963"/>
        <a:ext cx="2178001" cy="1265300"/>
      </dsp:txXfrm>
    </dsp:sp>
    <dsp:sp modelId="{71A3F778-C350-4C68-A162-851D162481B4}">
      <dsp:nvSpPr>
        <dsp:cNvPr id="0" name=""/>
        <dsp:cNvSpPr/>
      </dsp:nvSpPr>
      <dsp:spPr>
        <a:xfrm>
          <a:off x="343415" y="3236319"/>
          <a:ext cx="2284079" cy="1366726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Competition,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Business conditions</a:t>
          </a:r>
        </a:p>
      </dsp:txBody>
      <dsp:txXfrm>
        <a:off x="385447" y="3278351"/>
        <a:ext cx="2200015" cy="1282662"/>
      </dsp:txXfrm>
    </dsp:sp>
    <dsp:sp modelId="{5C02DE3E-9519-4CB6-ACA7-596627D3A334}">
      <dsp:nvSpPr>
        <dsp:cNvPr id="0" name=""/>
        <dsp:cNvSpPr/>
      </dsp:nvSpPr>
      <dsp:spPr>
        <a:xfrm>
          <a:off x="343415" y="4776639"/>
          <a:ext cx="2284079" cy="1735236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u="sng" kern="1200" dirty="0"/>
            <a:t>Financial </a:t>
          </a:r>
          <a:br>
            <a:rPr lang="en-US" sz="2400" b="1" u="sng" kern="1200" dirty="0"/>
          </a:br>
          <a:r>
            <a:rPr lang="en-US" sz="2400" b="1" u="sng" kern="1200" dirty="0"/>
            <a:t>Markets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Interest rates,</a:t>
          </a:r>
          <a:br>
            <a:rPr lang="en-US" sz="2000" kern="1200" dirty="0"/>
          </a:br>
          <a:r>
            <a:rPr lang="en-US" sz="2000" kern="1200" dirty="0"/>
            <a:t>Inflation</a:t>
          </a:r>
        </a:p>
      </dsp:txBody>
      <dsp:txXfrm>
        <a:off x="396779" y="4830003"/>
        <a:ext cx="2177351" cy="1628508"/>
      </dsp:txXfrm>
    </dsp:sp>
    <dsp:sp modelId="{2D2045DC-3819-49A6-8BA0-5E3294F8AB13}">
      <dsp:nvSpPr>
        <dsp:cNvPr id="0" name=""/>
        <dsp:cNvSpPr/>
      </dsp:nvSpPr>
      <dsp:spPr>
        <a:xfrm>
          <a:off x="2778556" y="1714500"/>
          <a:ext cx="9070659" cy="4800600"/>
        </a:xfrm>
        <a:prstGeom prst="roundRect">
          <a:avLst>
            <a:gd name="adj" fmla="val 10500"/>
          </a:avLst>
        </a:prstGeom>
        <a:solidFill>
          <a:schemeClr val="accent4">
            <a:hueOff val="2145400"/>
            <a:satOff val="942"/>
            <a:lumOff val="-2745"/>
            <a:alphaOff val="0"/>
          </a:schemeClr>
        </a:soli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3048381" numCol="1" spcCol="1270" anchor="t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0" u="sng" kern="1200" dirty="0">
              <a:solidFill>
                <a:schemeClr val="tx1"/>
              </a:solidFill>
            </a:rPr>
            <a:t>Management Decisions</a:t>
          </a:r>
        </a:p>
      </dsp:txBody>
      <dsp:txXfrm>
        <a:off x="2926191" y="1862135"/>
        <a:ext cx="8775389" cy="4505330"/>
      </dsp:txXfrm>
    </dsp:sp>
    <dsp:sp modelId="{B2925266-778D-4692-9E0A-FD00DA0FBC95}">
      <dsp:nvSpPr>
        <dsp:cNvPr id="0" name=""/>
        <dsp:cNvSpPr/>
      </dsp:nvSpPr>
      <dsp:spPr>
        <a:xfrm>
          <a:off x="3362057" y="3426429"/>
          <a:ext cx="2668908" cy="752172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000" kern="1200" dirty="0"/>
            <a:t>Products &amp; Services,</a:t>
          </a:r>
        </a:p>
        <a:p>
          <a:pPr marL="0" marR="0" lvl="0" indent="0" algn="ctr" defTabSz="66675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en-US" sz="2000" kern="1200" dirty="0"/>
            <a:t>Technology</a:t>
          </a:r>
        </a:p>
      </dsp:txBody>
      <dsp:txXfrm>
        <a:off x="3385189" y="3449561"/>
        <a:ext cx="2622644" cy="705908"/>
      </dsp:txXfrm>
    </dsp:sp>
    <dsp:sp modelId="{73A43D9D-D371-4DBD-9A48-704024C7CFD1}">
      <dsp:nvSpPr>
        <dsp:cNvPr id="0" name=""/>
        <dsp:cNvSpPr/>
      </dsp:nvSpPr>
      <dsp:spPr>
        <a:xfrm>
          <a:off x="3362143" y="4297062"/>
          <a:ext cx="2668851" cy="790227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1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Capital structure,</a:t>
          </a:r>
          <a:br>
            <a:rPr lang="en-US" sz="2000" kern="1200" dirty="0"/>
          </a:br>
          <a:r>
            <a:rPr lang="en-US" sz="2000" kern="1200" dirty="0"/>
            <a:t>Dividend Policy</a:t>
          </a:r>
        </a:p>
      </dsp:txBody>
      <dsp:txXfrm>
        <a:off x="3386445" y="4321364"/>
        <a:ext cx="2620247" cy="741623"/>
      </dsp:txXfrm>
    </dsp:sp>
    <dsp:sp modelId="{A39D661D-CC8C-4AB4-8376-0A22A45543FC}">
      <dsp:nvSpPr>
        <dsp:cNvPr id="0" name=""/>
        <dsp:cNvSpPr/>
      </dsp:nvSpPr>
      <dsp:spPr>
        <a:xfrm>
          <a:off x="3373604" y="5197480"/>
          <a:ext cx="2692076" cy="994420"/>
        </a:xfrm>
        <a:prstGeom prst="roundRect">
          <a:avLst>
            <a:gd name="adj" fmla="val 105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Amount, Timing, Risk of expected Cash Flow</a:t>
          </a:r>
        </a:p>
      </dsp:txBody>
      <dsp:txXfrm>
        <a:off x="3404186" y="5228062"/>
        <a:ext cx="2630912" cy="933256"/>
      </dsp:txXfrm>
    </dsp:sp>
    <dsp:sp modelId="{8926D338-273A-416A-9495-E684F6D27D1A}">
      <dsp:nvSpPr>
        <dsp:cNvPr id="0" name=""/>
        <dsp:cNvSpPr/>
      </dsp:nvSpPr>
      <dsp:spPr>
        <a:xfrm>
          <a:off x="6307967" y="3429000"/>
          <a:ext cx="5193943" cy="2743200"/>
        </a:xfrm>
        <a:prstGeom prst="roundRect">
          <a:avLst>
            <a:gd name="adj" fmla="val 10500"/>
          </a:avLst>
        </a:prstGeom>
        <a:solidFill>
          <a:schemeClr val="accent4">
            <a:hueOff val="4290800"/>
            <a:satOff val="1883"/>
            <a:lumOff val="-5490"/>
            <a:alphaOff val="0"/>
          </a:schemeClr>
        </a:solidFill>
        <a:ln>
          <a:noFill/>
        </a:ln>
        <a:effectLst>
          <a:outerShdw blurRad="50800" dist="38100" dir="5400000" sy="96000" rotWithShape="0">
            <a:srgbClr val="000000">
              <a:alpha val="54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548384" numCol="1" spcCol="1270" anchor="t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u="sng" kern="1200" dirty="0">
              <a:solidFill>
                <a:schemeClr val="tx1"/>
              </a:solidFill>
            </a:rPr>
            <a:t>Shareholder’s Wealth</a:t>
          </a:r>
        </a:p>
      </dsp:txBody>
      <dsp:txXfrm>
        <a:off x="6392330" y="3513363"/>
        <a:ext cx="5025217" cy="2574474"/>
      </dsp:txXfrm>
    </dsp:sp>
    <dsp:sp modelId="{059F079B-1749-4129-AF17-23945C4B880B}">
      <dsp:nvSpPr>
        <dsp:cNvPr id="0" name=""/>
        <dsp:cNvSpPr/>
      </dsp:nvSpPr>
      <dsp:spPr>
        <a:xfrm>
          <a:off x="7461737" y="4681376"/>
          <a:ext cx="2979614" cy="1152275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u="none" kern="1200" dirty="0">
              <a:highlight>
                <a:srgbClr val="FFFF00"/>
              </a:highlight>
            </a:rPr>
            <a:t>Market Price of the Stock</a:t>
          </a:r>
        </a:p>
      </dsp:txBody>
      <dsp:txXfrm>
        <a:off x="7517986" y="4737625"/>
        <a:ext cx="2867116" cy="10397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1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1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1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1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7ECDC6-A645-4027-B679-6A5D803C1351}" type="datetimeFigureOut">
              <a:rPr lang="en-US" smtClean="0"/>
              <a:t>12-Apr-20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58463-06DF-4FBC-8C93-0E1424B54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012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058463-06DF-4FBC-8C93-0E1424B54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84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1A09-2EDE-4B02-8721-633D7701D279}" type="datetimeFigureOut">
              <a:rPr lang="en-US" smtClean="0"/>
              <a:t>12-Apr-20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58C0-6939-40CE-AA8C-0AE63EAA1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475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1A09-2EDE-4B02-8721-633D7701D279}" type="datetimeFigureOut">
              <a:rPr lang="en-US" smtClean="0"/>
              <a:t>12-Apr-20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58C0-6939-40CE-AA8C-0AE63EAA1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784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1A09-2EDE-4B02-8721-633D7701D279}" type="datetimeFigureOut">
              <a:rPr lang="en-US" smtClean="0"/>
              <a:t>12-Apr-20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58C0-6939-40CE-AA8C-0AE63EAA1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4895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1A09-2EDE-4B02-8721-633D7701D279}" type="datetimeFigureOut">
              <a:rPr lang="en-US" smtClean="0"/>
              <a:t>12-Apr-20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58C0-6939-40CE-AA8C-0AE63EAA1CA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29773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1A09-2EDE-4B02-8721-633D7701D279}" type="datetimeFigureOut">
              <a:rPr lang="en-US" smtClean="0"/>
              <a:t>12-Apr-20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58C0-6939-40CE-AA8C-0AE63EAA1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0284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1A09-2EDE-4B02-8721-633D7701D279}" type="datetimeFigureOut">
              <a:rPr lang="en-US" smtClean="0"/>
              <a:t>12-Apr-20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58C0-6939-40CE-AA8C-0AE63EAA1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9830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1A09-2EDE-4B02-8721-633D7701D279}" type="datetimeFigureOut">
              <a:rPr lang="en-US" smtClean="0"/>
              <a:t>12-Apr-20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58C0-6939-40CE-AA8C-0AE63EAA1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8375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1A09-2EDE-4B02-8721-633D7701D279}" type="datetimeFigureOut">
              <a:rPr lang="en-US" smtClean="0"/>
              <a:t>12-Apr-20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58C0-6939-40CE-AA8C-0AE63EAA1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9979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1A09-2EDE-4B02-8721-633D7701D279}" type="datetimeFigureOut">
              <a:rPr lang="en-US" smtClean="0"/>
              <a:t>12-Apr-20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58C0-6939-40CE-AA8C-0AE63EAA1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782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1A09-2EDE-4B02-8721-633D7701D279}" type="datetimeFigureOut">
              <a:rPr lang="en-US" smtClean="0"/>
              <a:t>12-Apr-20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58C0-6939-40CE-AA8C-0AE63EAA1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966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1A09-2EDE-4B02-8721-633D7701D279}" type="datetimeFigureOut">
              <a:rPr lang="en-US" smtClean="0"/>
              <a:t>12-Apr-20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58C0-6939-40CE-AA8C-0AE63EAA1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223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1A09-2EDE-4B02-8721-633D7701D279}" type="datetimeFigureOut">
              <a:rPr lang="en-US" smtClean="0"/>
              <a:t>12-Apr-20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58C0-6939-40CE-AA8C-0AE63EAA1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659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1A09-2EDE-4B02-8721-633D7701D279}" type="datetimeFigureOut">
              <a:rPr lang="en-US" smtClean="0"/>
              <a:t>12-Apr-20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58C0-6939-40CE-AA8C-0AE63EAA1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46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1A09-2EDE-4B02-8721-633D7701D279}" type="datetimeFigureOut">
              <a:rPr lang="en-US" smtClean="0"/>
              <a:t>12-Apr-20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58C0-6939-40CE-AA8C-0AE63EAA1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019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1A09-2EDE-4B02-8721-633D7701D279}" type="datetimeFigureOut">
              <a:rPr lang="en-US" smtClean="0"/>
              <a:t>12-Apr-20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58C0-6939-40CE-AA8C-0AE63EAA1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254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1A09-2EDE-4B02-8721-633D7701D279}" type="datetimeFigureOut">
              <a:rPr lang="en-US" smtClean="0"/>
              <a:t>12-Apr-20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58C0-6939-40CE-AA8C-0AE63EAA1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1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21A09-2EDE-4B02-8721-633D7701D279}" type="datetimeFigureOut">
              <a:rPr lang="en-US" smtClean="0"/>
              <a:t>12-Apr-20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58C0-6939-40CE-AA8C-0AE63EAA1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015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21A09-2EDE-4B02-8721-633D7701D279}" type="datetimeFigureOut">
              <a:rPr lang="en-US" smtClean="0"/>
              <a:t>12-Apr-20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B58C0-6939-40CE-AA8C-0AE63EAA1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9358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C51A9-D53A-4B3D-A1E2-C27DD36EA1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Financial Management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FBD606-2C1B-4DFE-BC86-B3134AE3EB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Syed Muhammad Majid Shah – Lecturer QACC</a:t>
            </a:r>
          </a:p>
        </p:txBody>
      </p:sp>
    </p:spTree>
    <p:extLst>
      <p:ext uri="{BB962C8B-B14F-4D97-AF65-F5344CB8AC3E}">
        <p14:creationId xmlns:p14="http://schemas.microsoft.com/office/powerpoint/2010/main" val="29096512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75A4B-BA74-450F-ACB6-68F69ECE6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440005" cy="1326321"/>
          </a:xfrm>
        </p:spPr>
        <p:txBody>
          <a:bodyPr/>
          <a:lstStyle/>
          <a:p>
            <a:r>
              <a:rPr lang="en-US" dirty="0"/>
              <a:t>Finance and Other Business 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27880-A5BD-410D-AE34-EB3CE8177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48719"/>
            <a:ext cx="10515600" cy="4199682"/>
          </a:xfrm>
        </p:spPr>
        <p:txBody>
          <a:bodyPr>
            <a:normAutofit/>
          </a:bodyPr>
          <a:lstStyle/>
          <a:p>
            <a:r>
              <a:rPr lang="en-US" dirty="0"/>
              <a:t>Finance And Accounting</a:t>
            </a:r>
          </a:p>
          <a:p>
            <a:pPr lvl="1"/>
            <a:r>
              <a:rPr lang="en-US" dirty="0"/>
              <a:t>The purpose of accounting is to report the financial performance of the business for the period under consideration. Financial analysis is carried out on basis of accounting</a:t>
            </a:r>
          </a:p>
          <a:p>
            <a:pPr lvl="1"/>
            <a:r>
              <a:rPr lang="en-US" dirty="0"/>
              <a:t>Accounting is historical in nature, while FM uses this to make future oriented decisions</a:t>
            </a:r>
          </a:p>
          <a:p>
            <a:pPr lvl="1"/>
            <a:endParaRPr lang="en-US" dirty="0"/>
          </a:p>
          <a:p>
            <a:r>
              <a:rPr lang="en-US" dirty="0"/>
              <a:t>Finance And Marketing</a:t>
            </a:r>
          </a:p>
          <a:p>
            <a:pPr lvl="1"/>
            <a:r>
              <a:rPr lang="en-US" dirty="0"/>
              <a:t>Channels of distribution, advertisement policy, remunerating the salesmen etc. have financial implications</a:t>
            </a:r>
          </a:p>
          <a:p>
            <a:pPr lvl="1"/>
            <a:r>
              <a:rPr lang="en-US" dirty="0"/>
              <a:t>Marketing cost analysis is a function of finance managers</a:t>
            </a:r>
          </a:p>
          <a:p>
            <a:pPr lvl="1"/>
            <a:r>
              <a:rPr lang="en-US" dirty="0"/>
              <a:t>Credit management and credit terms for increasing sales</a:t>
            </a:r>
          </a:p>
        </p:txBody>
      </p:sp>
    </p:spTree>
    <p:extLst>
      <p:ext uri="{BB962C8B-B14F-4D97-AF65-F5344CB8AC3E}">
        <p14:creationId xmlns:p14="http://schemas.microsoft.com/office/powerpoint/2010/main" val="1065914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C1C80-11FD-404E-AC92-5F9EE1E60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464119" cy="1326321"/>
          </a:xfrm>
        </p:spPr>
        <p:txBody>
          <a:bodyPr/>
          <a:lstStyle/>
          <a:p>
            <a:r>
              <a:rPr lang="en-US" dirty="0"/>
              <a:t>Finance and Other Business 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5B642-003E-49FC-A9AA-49290FCE81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2096064"/>
            <a:ext cx="10353762" cy="4466782"/>
          </a:xfrm>
        </p:spPr>
        <p:txBody>
          <a:bodyPr>
            <a:normAutofit/>
          </a:bodyPr>
          <a:lstStyle/>
          <a:p>
            <a:r>
              <a:rPr lang="en-US" dirty="0"/>
              <a:t>Finance And Productions (Operations)</a:t>
            </a:r>
          </a:p>
          <a:p>
            <a:pPr lvl="1"/>
            <a:r>
              <a:rPr lang="en-US" dirty="0"/>
              <a:t>Decisions on plant layout, technology selection, productions / operations, process plant size etc. </a:t>
            </a:r>
          </a:p>
          <a:p>
            <a:pPr lvl="1"/>
            <a:r>
              <a:rPr lang="en-US" dirty="0"/>
              <a:t>Capital Budgeting is closely related to productions</a:t>
            </a:r>
          </a:p>
          <a:p>
            <a:pPr lvl="1"/>
            <a:r>
              <a:rPr lang="en-US" dirty="0"/>
              <a:t>Inventory management involves many financial variables</a:t>
            </a:r>
          </a:p>
          <a:p>
            <a:endParaRPr lang="en-US" dirty="0"/>
          </a:p>
          <a:p>
            <a:r>
              <a:rPr lang="en-US" dirty="0"/>
              <a:t>Finance And HR	</a:t>
            </a:r>
          </a:p>
          <a:p>
            <a:pPr lvl="1"/>
            <a:r>
              <a:rPr lang="en-US" dirty="0"/>
              <a:t>Attracting and retaining the best man power in the industry cannot be done unless they are paid salary at competitive rates</a:t>
            </a:r>
          </a:p>
          <a:p>
            <a:pPr lvl="1"/>
            <a:r>
              <a:rPr lang="en-US" dirty="0"/>
              <a:t>The better the quality of manpower, the higher the value of the human capital and consequently the higher the productivity of the organization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4636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>
            <a:extLst>
              <a:ext uri="{FF2B5EF4-FFF2-40B4-BE49-F238E27FC236}">
                <a16:creationId xmlns:a16="http://schemas.microsoft.com/office/drawing/2014/main" id="{A5AEB288-EE6C-4AB2-BEA2-355E91B9F3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The Modern Corporation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6F0929DF-6139-46FA-8267-CADE345968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4953000"/>
            <a:ext cx="7772400" cy="429220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en-US" altLang="en-US"/>
              <a:t>There exists a SEPARATION between owners and managers.</a:t>
            </a:r>
          </a:p>
        </p:txBody>
      </p:sp>
      <p:sp>
        <p:nvSpPr>
          <p:cNvPr id="15364" name="Rectangle 5">
            <a:extLst>
              <a:ext uri="{FF2B5EF4-FFF2-40B4-BE49-F238E27FC236}">
                <a16:creationId xmlns:a16="http://schemas.microsoft.com/office/drawing/2014/main" id="{95AD022C-3593-472F-A3E6-816468AF4E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2057400"/>
            <a:ext cx="7162800" cy="1143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1270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GB" altLang="en-US" sz="2400">
              <a:solidFill>
                <a:schemeClr val="tx1"/>
              </a:solidFill>
            </a:endParaRPr>
          </a:p>
        </p:txBody>
      </p:sp>
      <p:sp>
        <p:nvSpPr>
          <p:cNvPr id="15365" name="Rectangle 6">
            <a:extLst>
              <a:ext uri="{FF2B5EF4-FFF2-40B4-BE49-F238E27FC236}">
                <a16:creationId xmlns:a16="http://schemas.microsoft.com/office/drawing/2014/main" id="{87C10EA3-E198-43C2-A835-FDD1DA5846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86114" y="2225676"/>
            <a:ext cx="6103937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4800">
                <a:solidFill>
                  <a:schemeClr val="tx2"/>
                </a:solidFill>
              </a:rPr>
              <a:t>Modern Corporation</a:t>
            </a:r>
          </a:p>
        </p:txBody>
      </p:sp>
      <p:sp>
        <p:nvSpPr>
          <p:cNvPr id="15366" name="Rectangle 7">
            <a:extLst>
              <a:ext uri="{FF2B5EF4-FFF2-40B4-BE49-F238E27FC236}">
                <a16:creationId xmlns:a16="http://schemas.microsoft.com/office/drawing/2014/main" id="{7DD339C3-0AF2-4E48-A072-8E5600E45C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600" y="3352800"/>
            <a:ext cx="3352800" cy="13716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GB" altLang="en-US" sz="2400">
              <a:solidFill>
                <a:schemeClr val="tx1"/>
              </a:solidFill>
            </a:endParaRPr>
          </a:p>
        </p:txBody>
      </p:sp>
      <p:sp>
        <p:nvSpPr>
          <p:cNvPr id="15367" name="Rectangle 8">
            <a:extLst>
              <a:ext uri="{FF2B5EF4-FFF2-40B4-BE49-F238E27FC236}">
                <a16:creationId xmlns:a16="http://schemas.microsoft.com/office/drawing/2014/main" id="{06ABCE21-13BF-4DE9-ABB9-969F029065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8914" y="3733801"/>
            <a:ext cx="3132137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>
                <a:solidFill>
                  <a:schemeClr val="accent1"/>
                </a:solidFill>
              </a:rPr>
              <a:t>Shareholders</a:t>
            </a:r>
          </a:p>
        </p:txBody>
      </p:sp>
      <p:sp>
        <p:nvSpPr>
          <p:cNvPr id="15368" name="Rectangle 9">
            <a:extLst>
              <a:ext uri="{FF2B5EF4-FFF2-40B4-BE49-F238E27FC236}">
                <a16:creationId xmlns:a16="http://schemas.microsoft.com/office/drawing/2014/main" id="{8B38DCC5-E887-429E-9FB8-BA4C1B4DD9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3352800"/>
            <a:ext cx="3352800" cy="13716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1270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GB" altLang="en-US" sz="2400">
              <a:solidFill>
                <a:schemeClr val="tx1"/>
              </a:solidFill>
            </a:endParaRPr>
          </a:p>
        </p:txBody>
      </p:sp>
      <p:sp>
        <p:nvSpPr>
          <p:cNvPr id="15369" name="Rectangle 10">
            <a:extLst>
              <a:ext uri="{FF2B5EF4-FFF2-40B4-BE49-F238E27FC236}">
                <a16:creationId xmlns:a16="http://schemas.microsoft.com/office/drawing/2014/main" id="{F028D61E-05B8-47A7-AF1A-463E0CD538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2713" y="3733801"/>
            <a:ext cx="3003550" cy="64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>
                <a:solidFill>
                  <a:schemeClr val="accent1"/>
                </a:solidFill>
              </a:rPr>
              <a:t>Management</a:t>
            </a:r>
          </a:p>
        </p:txBody>
      </p:sp>
      <p:sp>
        <p:nvSpPr>
          <p:cNvPr id="15370" name="Line 11">
            <a:extLst>
              <a:ext uri="{FF2B5EF4-FFF2-40B4-BE49-F238E27FC236}">
                <a16:creationId xmlns:a16="http://schemas.microsoft.com/office/drawing/2014/main" id="{971330CB-E871-4706-982C-99A62782D8B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67200" y="2971800"/>
            <a:ext cx="1447800" cy="762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1" name="Line 12">
            <a:extLst>
              <a:ext uri="{FF2B5EF4-FFF2-40B4-BE49-F238E27FC236}">
                <a16:creationId xmlns:a16="http://schemas.microsoft.com/office/drawing/2014/main" id="{E9C2E586-2411-4E0B-8F0D-977255208D54}"/>
              </a:ext>
            </a:extLst>
          </p:cNvPr>
          <p:cNvSpPr>
            <a:spLocks noChangeShapeType="1"/>
          </p:cNvSpPr>
          <p:nvPr/>
        </p:nvSpPr>
        <p:spPr bwMode="auto">
          <a:xfrm>
            <a:off x="6400800" y="2971800"/>
            <a:ext cx="1676400" cy="762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>
            <a:extLst>
              <a:ext uri="{FF2B5EF4-FFF2-40B4-BE49-F238E27FC236}">
                <a16:creationId xmlns:a16="http://schemas.microsoft.com/office/drawing/2014/main" id="{36B6B63B-D98F-43F6-B295-D04E0EA09E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Role of Management</a:t>
            </a:r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051B07C2-F4F4-4807-9E72-27BDB36ABF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38400" y="3886200"/>
            <a:ext cx="7467600" cy="2209800"/>
          </a:xfrm>
        </p:spPr>
        <p:txBody>
          <a:bodyPr/>
          <a:lstStyle/>
          <a:p>
            <a:pPr marL="457200" indent="-457200">
              <a:lnSpc>
                <a:spcPct val="90000"/>
              </a:lnSpc>
              <a:buFontTx/>
              <a:buChar char="•"/>
              <a:defRPr/>
            </a:pPr>
            <a:r>
              <a:rPr lang="en-US" altLang="en-US" dirty="0"/>
              <a:t>An </a:t>
            </a:r>
            <a:r>
              <a:rPr lang="en-US" altLang="en-US" i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agent</a:t>
            </a:r>
            <a:r>
              <a:rPr lang="en-US" altLang="en-US" dirty="0"/>
              <a:t> is an individual authorized by another person, called the principal, to act in the latter’s behalf.</a:t>
            </a: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5A62CFF6-CF91-4F70-A4DD-85ABD45F2A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7300" y="1917700"/>
            <a:ext cx="7061200" cy="1727200"/>
          </a:xfrm>
          <a:prstGeom prst="rect">
            <a:avLst/>
          </a:prstGeom>
          <a:noFill/>
          <a:ln w="254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algn="ctr">
              <a:spcBef>
                <a:spcPct val="20000"/>
              </a:spcBef>
              <a:spcAft>
                <a:spcPct val="20000"/>
              </a:spcAft>
              <a:defRPr/>
            </a:pPr>
            <a:r>
              <a:rPr lang="en-US" sz="3600" dirty="0">
                <a:latin typeface="Arial" charset="0"/>
              </a:rPr>
              <a:t>Management acts as an </a:t>
            </a:r>
            <a:r>
              <a:rPr lang="en-US" sz="3600" i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agent</a:t>
            </a:r>
            <a:r>
              <a:rPr lang="en-US" sz="3600" dirty="0">
                <a:latin typeface="Arial" charset="0"/>
              </a:rPr>
              <a:t> for the owners (shareholders) of the firm.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>
            <a:extLst>
              <a:ext uri="{FF2B5EF4-FFF2-40B4-BE49-F238E27FC236}">
                <a16:creationId xmlns:a16="http://schemas.microsoft.com/office/drawing/2014/main" id="{90EF9760-91FC-4556-807A-8E7A6E32E4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Agency Theory</a:t>
            </a:r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5A2E202F-F89C-463E-8A90-B216D31556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4114800"/>
            <a:ext cx="7772400" cy="2209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Char char="•"/>
              <a:defRPr/>
            </a:pPr>
            <a:r>
              <a:rPr lang="en-US" altLang="en-US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Agency Theory </a:t>
            </a:r>
            <a:r>
              <a:rPr lang="en-US" altLang="en-US" dirty="0"/>
              <a:t>is a branch of economics relating to the behavior of principals and their agents.</a:t>
            </a:r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58A8D215-AED6-4C86-A4E0-7B87A1039C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133600"/>
            <a:ext cx="7772400" cy="175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>
            <a:lvl1pPr marL="342900" indent="-3429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Tx/>
              <a:buChar char="•"/>
              <a:defRPr/>
            </a:pPr>
            <a:r>
              <a:rPr lang="en-US" altLang="en-US" sz="3600" dirty="0"/>
              <a:t>Jensen and </a:t>
            </a:r>
            <a:r>
              <a:rPr lang="en-US" altLang="en-US" sz="3600" dirty="0" err="1"/>
              <a:t>Meckling</a:t>
            </a:r>
            <a:r>
              <a:rPr lang="en-US" altLang="en-US" sz="3600" dirty="0"/>
              <a:t> developed a theory of the firm based on </a:t>
            </a:r>
            <a:r>
              <a:rPr lang="en-US" altLang="en-US" sz="36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agency theory</a:t>
            </a:r>
            <a:r>
              <a:rPr lang="en-US" altLang="en-US" sz="3600" i="1" dirty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>
            <a:extLst>
              <a:ext uri="{FF2B5EF4-FFF2-40B4-BE49-F238E27FC236}">
                <a16:creationId xmlns:a16="http://schemas.microsoft.com/office/drawing/2014/main" id="{E98AC453-0AAF-4751-BD59-10AFC2C1D8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Agency Theory</a:t>
            </a:r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8AC6A982-717C-4698-A172-472F878D7B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4419600"/>
            <a:ext cx="8153400" cy="429220"/>
          </a:xfrm>
        </p:spPr>
        <p:txBody>
          <a:bodyPr>
            <a:spAutoFit/>
          </a:bodyPr>
          <a:lstStyle/>
          <a:p>
            <a:pPr>
              <a:buFontTx/>
              <a:buChar char="•"/>
              <a:defRPr/>
            </a:pPr>
            <a:r>
              <a:rPr lang="en-US" altLang="en-US" dirty="0"/>
              <a:t>Incentives include, </a:t>
            </a: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stock options, perquisites, </a:t>
            </a:r>
            <a:r>
              <a:rPr lang="en-US" altLang="en-US" dirty="0"/>
              <a:t>and</a:t>
            </a: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bonuses</a:t>
            </a:r>
            <a:r>
              <a:rPr lang="en-US" altLang="en-US" dirty="0"/>
              <a:t>.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C4AB84AB-BD2A-4C90-8537-FF601BD873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2057400"/>
            <a:ext cx="8153400" cy="2209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>
            <a:lvl1pPr marL="342900" indent="-3429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Tx/>
              <a:buChar char="•"/>
              <a:defRPr/>
            </a:pPr>
            <a:r>
              <a:rPr lang="en-US" altLang="en-US" sz="3600" dirty="0"/>
              <a:t>Principals must provide </a:t>
            </a:r>
            <a:r>
              <a:rPr lang="en-US" altLang="en-US" sz="36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incentives</a:t>
            </a:r>
            <a:r>
              <a:rPr lang="en-US" altLang="en-US" sz="36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3600" dirty="0"/>
              <a:t>so that management acts in the principals’ best interests and then </a:t>
            </a:r>
            <a:r>
              <a:rPr lang="en-US" altLang="en-US" sz="3600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monitor</a:t>
            </a:r>
            <a:r>
              <a:rPr lang="en-US" altLang="en-US" sz="3600" i="1" dirty="0"/>
              <a:t> </a:t>
            </a:r>
            <a:r>
              <a:rPr lang="en-US" altLang="en-US" sz="3600" dirty="0"/>
              <a:t>results.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>
            <a:extLst>
              <a:ext uri="{FF2B5EF4-FFF2-40B4-BE49-F238E27FC236}">
                <a16:creationId xmlns:a16="http://schemas.microsoft.com/office/drawing/2014/main" id="{5CB509A1-B769-4B34-9870-F65C591E3F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00400" y="238125"/>
            <a:ext cx="6781800" cy="1428750"/>
          </a:xfrm>
        </p:spPr>
        <p:txBody>
          <a:bodyPr/>
          <a:lstStyle/>
          <a:p>
            <a:pPr>
              <a:defRPr/>
            </a:pPr>
            <a:r>
              <a:rPr lang="en-US" b="1" dirty="0"/>
              <a:t>Corporate </a:t>
            </a:r>
            <a:br>
              <a:rPr lang="en-US" b="1" dirty="0"/>
            </a:br>
            <a:r>
              <a:rPr lang="en-US" b="1" dirty="0"/>
              <a:t>Social Responsibility</a:t>
            </a: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4C22A2F8-E64B-42D3-92A6-90B7FF7880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905000"/>
            <a:ext cx="8382000" cy="4648200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•"/>
              <a:defRPr/>
            </a:pPr>
            <a:r>
              <a:rPr lang="en-US" altLang="en-US" sz="3300" dirty="0"/>
              <a:t>Wealth maximization does </a:t>
            </a:r>
            <a:r>
              <a:rPr lang="en-US" altLang="en-US" sz="3300" i="1" dirty="0"/>
              <a:t>not</a:t>
            </a:r>
            <a:r>
              <a:rPr lang="en-US" altLang="en-US" sz="3300" dirty="0"/>
              <a:t> prohibit the firm from being </a:t>
            </a:r>
            <a:r>
              <a:rPr lang="en-US" altLang="en-US" sz="3300" dirty="0">
                <a:solidFill>
                  <a:srgbClr val="D49F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socially responsible </a:t>
            </a:r>
            <a:r>
              <a:rPr lang="en-US" altLang="en-US" sz="3300" dirty="0"/>
              <a:t>at the corporate level. </a:t>
            </a:r>
          </a:p>
          <a:p>
            <a:pPr>
              <a:buFontTx/>
              <a:buChar char="•"/>
              <a:defRPr/>
            </a:pPr>
            <a:r>
              <a:rPr lang="en-US" altLang="en-US" sz="3300" dirty="0"/>
              <a:t>Assume we view the firm as producing </a:t>
            </a:r>
            <a:r>
              <a:rPr lang="en-US" altLang="en-US" sz="3300" i="1" dirty="0"/>
              <a:t>both</a:t>
            </a:r>
            <a:r>
              <a:rPr lang="en-US" altLang="en-US" sz="3300" dirty="0"/>
              <a:t> private and social goods.</a:t>
            </a:r>
          </a:p>
          <a:p>
            <a:pPr>
              <a:buFontTx/>
              <a:buChar char="•"/>
              <a:defRPr/>
            </a:pPr>
            <a:r>
              <a:rPr lang="en-US" altLang="en-US" sz="3300" dirty="0"/>
              <a:t>Then</a:t>
            </a:r>
            <a:r>
              <a:rPr lang="en-US" altLang="en-US" sz="3300" dirty="0">
                <a:solidFill>
                  <a:schemeClr val="hlink"/>
                </a:solidFill>
              </a:rPr>
              <a:t> </a:t>
            </a:r>
            <a:r>
              <a:rPr lang="en-US" altLang="en-US" sz="3300" i="1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shareholder wealth maximization</a:t>
            </a:r>
            <a:r>
              <a:rPr lang="en-US" altLang="en-US" sz="330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3300" dirty="0"/>
              <a:t>remains the appropriate goal in governing the firm.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4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4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94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0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>
            <a:extLst>
              <a:ext uri="{FF2B5EF4-FFF2-40B4-BE49-F238E27FC236}">
                <a16:creationId xmlns:a16="http://schemas.microsoft.com/office/drawing/2014/main" id="{E1EB4F85-32E1-4CB0-832F-32648A2E1A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/>
              <a:t>Corporate Governance</a:t>
            </a:r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902FFEB6-5DEF-4904-8562-FF32B8BE21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828800"/>
            <a:ext cx="8382000" cy="4648200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•"/>
              <a:defRPr/>
            </a:pPr>
            <a:r>
              <a:rPr lang="en-US" altLang="en-US" sz="3300" i="1">
                <a:solidFill>
                  <a:schemeClr val="accent2"/>
                </a:solidFill>
              </a:rPr>
              <a:t>Corporate governance</a:t>
            </a:r>
            <a:r>
              <a:rPr lang="en-US" altLang="en-US" sz="3300" i="1"/>
              <a:t>: represents the system by which corporations are managed and controlled</a:t>
            </a:r>
            <a:r>
              <a:rPr lang="en-US" altLang="en-US" sz="3300"/>
              <a:t>.</a:t>
            </a:r>
          </a:p>
          <a:p>
            <a:pPr lvl="1">
              <a:buFontTx/>
              <a:buChar char="•"/>
              <a:defRPr/>
            </a:pPr>
            <a:r>
              <a:rPr lang="en-US" altLang="en-US" sz="3300"/>
              <a:t>Includes shareholders, board of directors, and senior management.</a:t>
            </a:r>
          </a:p>
          <a:p>
            <a:pPr>
              <a:buFontTx/>
              <a:buChar char="•"/>
              <a:defRPr/>
            </a:pPr>
            <a:r>
              <a:rPr lang="en-US" altLang="en-US" sz="3300"/>
              <a:t>Then</a:t>
            </a:r>
            <a:r>
              <a:rPr lang="en-US" altLang="en-US" sz="3300">
                <a:solidFill>
                  <a:schemeClr val="hlink"/>
                </a:solidFill>
              </a:rPr>
              <a:t> </a:t>
            </a:r>
            <a:r>
              <a:rPr lang="en-US" altLang="en-US" sz="3300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shareholder wealth maximization</a:t>
            </a:r>
            <a:r>
              <a:rPr lang="en-US" altLang="en-US" sz="33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altLang="en-US" sz="3300"/>
              <a:t>remains the appropriate goal in governing the firm.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4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>
            <a:extLst>
              <a:ext uri="{FF2B5EF4-FFF2-40B4-BE49-F238E27FC236}">
                <a16:creationId xmlns:a16="http://schemas.microsoft.com/office/drawing/2014/main" id="{0D2790C3-B407-4F09-A2D0-98C705387D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00400" y="542926"/>
            <a:ext cx="7391400" cy="12096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800" dirty="0"/>
              <a:t>Financial Environment</a:t>
            </a:r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id="{D0B2160F-B193-4762-94F9-30BBA99726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905000"/>
            <a:ext cx="8229600" cy="4724400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US" sz="3200" dirty="0"/>
              <a:t>Businesses interact continually with the </a:t>
            </a:r>
            <a:r>
              <a:rPr lang="en-US" sz="3200" dirty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financial markets.</a:t>
            </a:r>
          </a:p>
          <a:p>
            <a:pPr>
              <a:defRPr/>
            </a:pPr>
            <a:r>
              <a:rPr lang="en-US" sz="3200" u="sng" dirty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Financial Markets</a:t>
            </a:r>
            <a:r>
              <a:rPr lang="en-US" sz="3200" dirty="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 dirty="0"/>
              <a:t>are composed of all institutions and procedures for bringing buyers and sellers of financial instruments together.</a:t>
            </a:r>
          </a:p>
          <a:p>
            <a:pPr>
              <a:defRPr/>
            </a:pPr>
            <a:r>
              <a:rPr lang="en-US" sz="3200" dirty="0"/>
              <a:t>The purpose of financial markets is to efficiently allocate savings to ultimate users.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5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415EC5CD-CF47-4E0A-9585-F67160E472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150" y="3435350"/>
            <a:ext cx="2654300" cy="3683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807BCD48-291E-4EF1-BB8F-DED0657F8A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00401" y="0"/>
            <a:ext cx="5781675" cy="1752600"/>
          </a:xfrm>
        </p:spPr>
        <p:txBody>
          <a:bodyPr/>
          <a:lstStyle/>
          <a:p>
            <a:pPr>
              <a:defRPr/>
            </a:pPr>
            <a:r>
              <a:rPr lang="en-US"/>
              <a:t>Flow of Funds 		in the Economy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0857910A-AB85-495A-8FFC-A3D07CB625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150" y="2368550"/>
            <a:ext cx="2654300" cy="3683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D91817E5-9F2C-4D37-B21A-71F764104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7550" y="3054350"/>
            <a:ext cx="977900" cy="21209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21510" name="Rectangle 6">
            <a:extLst>
              <a:ext uri="{FF2B5EF4-FFF2-40B4-BE49-F238E27FC236}">
                <a16:creationId xmlns:a16="http://schemas.microsoft.com/office/drawing/2014/main" id="{2AA655EF-7052-45BB-8D59-C5301C3F4B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9" y="2409825"/>
            <a:ext cx="281622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 dirty="0"/>
              <a:t>INVESTMENT SECTOR</a:t>
            </a:r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47798A5-800E-4D3B-9684-407741D8AC8F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5215617" y="3783393"/>
            <a:ext cx="2157643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/>
              <a:t>FINANCIAL</a:t>
            </a:r>
          </a:p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/>
              <a:t>INTERMEDIARIES</a:t>
            </a:r>
          </a:p>
        </p:txBody>
      </p:sp>
      <p:sp>
        <p:nvSpPr>
          <p:cNvPr id="21512" name="Line 8">
            <a:extLst>
              <a:ext uri="{FF2B5EF4-FFF2-40B4-BE49-F238E27FC236}">
                <a16:creationId xmlns:a16="http://schemas.microsoft.com/office/drawing/2014/main" id="{F6E211BB-144D-4792-B9DC-E7633298F70A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1600200"/>
            <a:ext cx="3886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3" name="Line 9">
            <a:extLst>
              <a:ext uri="{FF2B5EF4-FFF2-40B4-BE49-F238E27FC236}">
                <a16:creationId xmlns:a16="http://schemas.microsoft.com/office/drawing/2014/main" id="{B70E6765-9BCF-4E07-9C6E-03D2B15B3478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1676400"/>
            <a:ext cx="3886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4" name="Rectangle 10">
            <a:extLst>
              <a:ext uri="{FF2B5EF4-FFF2-40B4-BE49-F238E27FC236}">
                <a16:creationId xmlns:a16="http://schemas.microsoft.com/office/drawing/2014/main" id="{6E1C94CA-F8F8-4672-A040-A6066161F2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150" y="4502150"/>
            <a:ext cx="2654300" cy="3683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21515" name="Rectangle 11">
            <a:extLst>
              <a:ext uri="{FF2B5EF4-FFF2-40B4-BE49-F238E27FC236}">
                <a16:creationId xmlns:a16="http://schemas.microsoft.com/office/drawing/2014/main" id="{DF112207-98E8-4BD4-A496-43FC46DF41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150" y="5645150"/>
            <a:ext cx="2654300" cy="3683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21516" name="Rectangle 12">
            <a:extLst>
              <a:ext uri="{FF2B5EF4-FFF2-40B4-BE49-F238E27FC236}">
                <a16:creationId xmlns:a16="http://schemas.microsoft.com/office/drawing/2014/main" id="{8315AB9A-159C-4F2B-A443-B3B3878E51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7589" y="5678489"/>
            <a:ext cx="25114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/>
              <a:t>SAVINGS SECTOR</a:t>
            </a:r>
          </a:p>
        </p:txBody>
      </p:sp>
      <p:sp>
        <p:nvSpPr>
          <p:cNvPr id="21517" name="Rectangle 13">
            <a:extLst>
              <a:ext uri="{FF2B5EF4-FFF2-40B4-BE49-F238E27FC236}">
                <a16:creationId xmlns:a16="http://schemas.microsoft.com/office/drawing/2014/main" id="{6A40BAD9-11F9-4057-AB7E-21A488ED55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1213" y="3476625"/>
            <a:ext cx="28702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/>
              <a:t>FINANCIAL BROKERS</a:t>
            </a:r>
          </a:p>
        </p:txBody>
      </p:sp>
      <p:sp>
        <p:nvSpPr>
          <p:cNvPr id="21518" name="Line 14">
            <a:extLst>
              <a:ext uri="{FF2B5EF4-FFF2-40B4-BE49-F238E27FC236}">
                <a16:creationId xmlns:a16="http://schemas.microsoft.com/office/drawing/2014/main" id="{0D244B08-1336-416B-9745-29894B7D977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590800"/>
            <a:ext cx="0" cy="3276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>
            <a:extLst>
              <a:ext uri="{FF2B5EF4-FFF2-40B4-BE49-F238E27FC236}">
                <a16:creationId xmlns:a16="http://schemas.microsoft.com/office/drawing/2014/main" id="{A2F0E9B4-D13E-4560-A4C4-C19128F4763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5867400"/>
            <a:ext cx="381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>
            <a:extLst>
              <a:ext uri="{FF2B5EF4-FFF2-40B4-BE49-F238E27FC236}">
                <a16:creationId xmlns:a16="http://schemas.microsoft.com/office/drawing/2014/main" id="{DEF762D5-6D06-4120-84A7-83AF682E2D9E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2590800"/>
            <a:ext cx="381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17">
            <a:extLst>
              <a:ext uri="{FF2B5EF4-FFF2-40B4-BE49-F238E27FC236}">
                <a16:creationId xmlns:a16="http://schemas.microsoft.com/office/drawing/2014/main" id="{FB2E237C-D0FB-4CC6-A80D-259FAE87EE9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2743200"/>
            <a:ext cx="0" cy="685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18">
            <a:extLst>
              <a:ext uri="{FF2B5EF4-FFF2-40B4-BE49-F238E27FC236}">
                <a16:creationId xmlns:a16="http://schemas.microsoft.com/office/drawing/2014/main" id="{EC9A9AFC-8E36-4C6D-9364-A8A6BF7E1B6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4876800"/>
            <a:ext cx="0" cy="762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Line 19">
            <a:extLst>
              <a:ext uri="{FF2B5EF4-FFF2-40B4-BE49-F238E27FC236}">
                <a16:creationId xmlns:a16="http://schemas.microsoft.com/office/drawing/2014/main" id="{EE9741C6-9E04-4CBA-B668-0894EDBB9E99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2514600"/>
            <a:ext cx="1447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4" name="Line 20">
            <a:extLst>
              <a:ext uri="{FF2B5EF4-FFF2-40B4-BE49-F238E27FC236}">
                <a16:creationId xmlns:a16="http://schemas.microsoft.com/office/drawing/2014/main" id="{7CBB47A3-6D6A-46B2-8EDC-040D92F027A7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5943600"/>
            <a:ext cx="14478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5" name="Line 21">
            <a:extLst>
              <a:ext uri="{FF2B5EF4-FFF2-40B4-BE49-F238E27FC236}">
                <a16:creationId xmlns:a16="http://schemas.microsoft.com/office/drawing/2014/main" id="{F2DF4059-6736-4C22-9C2E-490F73F8032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5181600"/>
            <a:ext cx="0" cy="762000"/>
          </a:xfrm>
          <a:prstGeom prst="line">
            <a:avLst/>
          </a:prstGeom>
          <a:noFill/>
          <a:ln w="12700">
            <a:solidFill>
              <a:srgbClr val="000000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6" name="Line 22">
            <a:extLst>
              <a:ext uri="{FF2B5EF4-FFF2-40B4-BE49-F238E27FC236}">
                <a16:creationId xmlns:a16="http://schemas.microsoft.com/office/drawing/2014/main" id="{C66B9F77-D37B-4C19-9483-F02B7D66011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2514600"/>
            <a:ext cx="0" cy="533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7" name="Line 23">
            <a:extLst>
              <a:ext uri="{FF2B5EF4-FFF2-40B4-BE49-F238E27FC236}">
                <a16:creationId xmlns:a16="http://schemas.microsoft.com/office/drawing/2014/main" id="{692D4E73-013C-4827-8FE0-A91E53C7724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6800" y="3505200"/>
            <a:ext cx="914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8" name="Line 24">
            <a:extLst>
              <a:ext uri="{FF2B5EF4-FFF2-40B4-BE49-F238E27FC236}">
                <a16:creationId xmlns:a16="http://schemas.microsoft.com/office/drawing/2014/main" id="{345C8D92-A8EA-4A26-9065-369C11B09207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3733800"/>
            <a:ext cx="0" cy="1981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9" name="Line 25">
            <a:extLst>
              <a:ext uri="{FF2B5EF4-FFF2-40B4-BE49-F238E27FC236}">
                <a16:creationId xmlns:a16="http://schemas.microsoft.com/office/drawing/2014/main" id="{204FA91D-C977-448E-B82D-025EA616A8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6800" y="5715000"/>
            <a:ext cx="457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0" name="Line 26">
            <a:extLst>
              <a:ext uri="{FF2B5EF4-FFF2-40B4-BE49-F238E27FC236}">
                <a16:creationId xmlns:a16="http://schemas.microsoft.com/office/drawing/2014/main" id="{942A9F1D-EF1E-45BC-8C45-F6BCABE53B0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6800" y="3733800"/>
            <a:ext cx="457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1" name="Arc 27">
            <a:extLst>
              <a:ext uri="{FF2B5EF4-FFF2-40B4-BE49-F238E27FC236}">
                <a16:creationId xmlns:a16="http://schemas.microsoft.com/office/drawing/2014/main" id="{30719AB1-BC10-470B-B862-59C38CB83379}"/>
              </a:ext>
            </a:extLst>
          </p:cNvPr>
          <p:cNvSpPr>
            <a:spLocks/>
          </p:cNvSpPr>
          <p:nvPr/>
        </p:nvSpPr>
        <p:spPr bwMode="auto">
          <a:xfrm rot="5400000">
            <a:off x="5334794" y="4725194"/>
            <a:ext cx="230188" cy="228600"/>
          </a:xfrm>
          <a:custGeom>
            <a:avLst/>
            <a:gdLst>
              <a:gd name="T0" fmla="*/ 0 w 21750"/>
              <a:gd name="T1" fmla="*/ 116 h 21600"/>
              <a:gd name="T2" fmla="*/ 2436162 w 21750"/>
              <a:gd name="T3" fmla="*/ 2419350 h 21600"/>
              <a:gd name="T4" fmla="*/ 16806 w 21750"/>
              <a:gd name="T5" fmla="*/ 24193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50" h="21600" fill="none" extrusionOk="0">
                <a:moveTo>
                  <a:pt x="-1" y="0"/>
                </a:moveTo>
                <a:cubicBezTo>
                  <a:pt x="49" y="0"/>
                  <a:pt x="99" y="0"/>
                  <a:pt x="150" y="0"/>
                </a:cubicBezTo>
                <a:cubicBezTo>
                  <a:pt x="12079" y="0"/>
                  <a:pt x="21750" y="9670"/>
                  <a:pt x="21750" y="21600"/>
                </a:cubicBezTo>
              </a:path>
              <a:path w="21750" h="21600" stroke="0" extrusionOk="0">
                <a:moveTo>
                  <a:pt x="-1" y="0"/>
                </a:moveTo>
                <a:cubicBezTo>
                  <a:pt x="49" y="0"/>
                  <a:pt x="99" y="0"/>
                  <a:pt x="150" y="0"/>
                </a:cubicBezTo>
                <a:cubicBezTo>
                  <a:pt x="12079" y="0"/>
                  <a:pt x="21750" y="9670"/>
                  <a:pt x="21750" y="21600"/>
                </a:cubicBezTo>
                <a:lnTo>
                  <a:pt x="150" y="21600"/>
                </a:lnTo>
                <a:lnTo>
                  <a:pt x="-1" y="0"/>
                </a:lnTo>
                <a:close/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2" name="Arc 28">
            <a:extLst>
              <a:ext uri="{FF2B5EF4-FFF2-40B4-BE49-F238E27FC236}">
                <a16:creationId xmlns:a16="http://schemas.microsoft.com/office/drawing/2014/main" id="{7873D152-FA5A-4B2A-9D9D-5585C11130A2}"/>
              </a:ext>
            </a:extLst>
          </p:cNvPr>
          <p:cNvSpPr>
            <a:spLocks/>
          </p:cNvSpPr>
          <p:nvPr/>
        </p:nvSpPr>
        <p:spPr bwMode="auto">
          <a:xfrm rot="16200000">
            <a:off x="5106988" y="4725988"/>
            <a:ext cx="228600" cy="228600"/>
          </a:xfrm>
          <a:custGeom>
            <a:avLst/>
            <a:gdLst>
              <a:gd name="T0" fmla="*/ 0 w 21600"/>
              <a:gd name="T1" fmla="*/ 2419462 h 21599"/>
              <a:gd name="T2" fmla="*/ 2402554 w 21600"/>
              <a:gd name="T3" fmla="*/ 0 h 21599"/>
              <a:gd name="T4" fmla="*/ 2419350 w 21600"/>
              <a:gd name="T5" fmla="*/ 2419462 h 215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599" fill="none" extrusionOk="0">
                <a:moveTo>
                  <a:pt x="0" y="21599"/>
                </a:moveTo>
                <a:cubicBezTo>
                  <a:pt x="0" y="9728"/>
                  <a:pt x="9579" y="81"/>
                  <a:pt x="21449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728"/>
                  <a:pt x="9579" y="81"/>
                  <a:pt x="21449" y="-1"/>
                </a:cubicBez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3" name="Line 29">
            <a:extLst>
              <a:ext uri="{FF2B5EF4-FFF2-40B4-BE49-F238E27FC236}">
                <a16:creationId xmlns:a16="http://schemas.microsoft.com/office/drawing/2014/main" id="{D4527088-093D-4D40-B4A5-93D9F9938C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6800" y="4724400"/>
            <a:ext cx="22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4" name="Line 30">
            <a:extLst>
              <a:ext uri="{FF2B5EF4-FFF2-40B4-BE49-F238E27FC236}">
                <a16:creationId xmlns:a16="http://schemas.microsoft.com/office/drawing/2014/main" id="{24A3E8B8-DACC-4680-8489-CD15FA97C487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4724400"/>
            <a:ext cx="22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5" name="Rectangle 31">
            <a:extLst>
              <a:ext uri="{FF2B5EF4-FFF2-40B4-BE49-F238E27FC236}">
                <a16:creationId xmlns:a16="http://schemas.microsoft.com/office/drawing/2014/main" id="{7912CF64-CDAF-491D-8029-6BE37E2BA7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4701" y="4546600"/>
            <a:ext cx="30591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/>
              <a:t>SECONDARY MARKET</a:t>
            </a:r>
          </a:p>
        </p:txBody>
      </p:sp>
      <p:sp>
        <p:nvSpPr>
          <p:cNvPr id="21536" name="Line 32">
            <a:extLst>
              <a:ext uri="{FF2B5EF4-FFF2-40B4-BE49-F238E27FC236}">
                <a16:creationId xmlns:a16="http://schemas.microsoft.com/office/drawing/2014/main" id="{99C53C97-A3CA-440E-9950-7A78E41EF1F7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2133600"/>
            <a:ext cx="0" cy="4114800"/>
          </a:xfrm>
          <a:prstGeom prst="line">
            <a:avLst/>
          </a:prstGeom>
          <a:noFill/>
          <a:ln w="76200" cmpd="tri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18000"/>
                <a:satMod val="160000"/>
                <a:lumMod val="28000"/>
              </a:schemeClr>
              <a:schemeClr val="bg2">
                <a:tint val="95000"/>
                <a:satMod val="160000"/>
                <a:lumMod val="116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C052280-388E-4151-A1EB-5236D4FCCA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3A3870-0861-49F6-B1CE-8A8FEF252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6" y="927100"/>
            <a:ext cx="3418766" cy="4616450"/>
          </a:xfrm>
        </p:spPr>
        <p:txBody>
          <a:bodyPr>
            <a:normAutofit/>
          </a:bodyPr>
          <a:lstStyle/>
          <a:p>
            <a:r>
              <a:rPr lang="en-US" sz="2900" dirty="0"/>
              <a:t>Introduction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44251C3-E720-4363-8AF0-20AD319374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301359"/>
            <a:ext cx="0" cy="191135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908814-7527-4CCC-94B3-2A9C35E4C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28" y="0"/>
            <a:ext cx="7215971" cy="6858000"/>
          </a:xfrm>
        </p:spPr>
        <p:txBody>
          <a:bodyPr anchor="ctr">
            <a:normAutofit/>
          </a:bodyPr>
          <a:lstStyle/>
          <a:p>
            <a:r>
              <a:rPr lang="en-US" sz="2200" dirty="0"/>
              <a:t>Financing means the provision of money at the time when it is required</a:t>
            </a:r>
          </a:p>
          <a:p>
            <a:r>
              <a:rPr lang="en-US" sz="2200" b="1" u="sng" dirty="0"/>
              <a:t>Financial management is:</a:t>
            </a:r>
            <a:endParaRPr lang="en-US" sz="2200" b="1" dirty="0"/>
          </a:p>
          <a:p>
            <a:pPr lvl="0"/>
            <a:r>
              <a:rPr lang="en-US" sz="2200" dirty="0"/>
              <a:t>Concerned with the planning &amp; controlling of firm’s financial resources and to find various sources for raising further funds for the firm</a:t>
            </a:r>
          </a:p>
          <a:p>
            <a:pPr lvl="0"/>
            <a:r>
              <a:rPr lang="en-US" sz="2200" dirty="0"/>
              <a:t>The application of the general management principles in the area of  financial decision-making</a:t>
            </a:r>
          </a:p>
          <a:p>
            <a:pPr lvl="0"/>
            <a:r>
              <a:rPr lang="en-US" sz="2200" dirty="0"/>
              <a:t>The art of planning; organizing, directing and controlling of the funds and safe disposal of profits</a:t>
            </a:r>
          </a:p>
          <a:p>
            <a:pPr lvl="0"/>
            <a:r>
              <a:rPr lang="en-US" sz="2200" dirty="0"/>
              <a:t>The art and science of managing money</a:t>
            </a:r>
          </a:p>
        </p:txBody>
      </p:sp>
    </p:spTree>
    <p:extLst>
      <p:ext uri="{BB962C8B-B14F-4D97-AF65-F5344CB8AC3E}">
        <p14:creationId xmlns:p14="http://schemas.microsoft.com/office/powerpoint/2010/main" val="7366423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5AF3E25F-3C49-4733-B23D-284D632E1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150" y="3435350"/>
            <a:ext cx="2654300" cy="3683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BAB29439-C92D-4E19-A841-A2E583CE73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00401" y="0"/>
            <a:ext cx="5781675" cy="1752600"/>
          </a:xfrm>
        </p:spPr>
        <p:txBody>
          <a:bodyPr/>
          <a:lstStyle/>
          <a:p>
            <a:pPr>
              <a:defRPr/>
            </a:pPr>
            <a:r>
              <a:rPr lang="en-US"/>
              <a:t>Flow of Funds 		in the Economy</a:t>
            </a:r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96AEA93D-AB5C-4968-A112-5AEFBAB655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150" y="2368550"/>
            <a:ext cx="2654300" cy="3683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22533" name="Rectangle 5">
            <a:extLst>
              <a:ext uri="{FF2B5EF4-FFF2-40B4-BE49-F238E27FC236}">
                <a16:creationId xmlns:a16="http://schemas.microsoft.com/office/drawing/2014/main" id="{D59DE107-2233-4E5A-9DB8-D220817B1E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7550" y="3054350"/>
            <a:ext cx="977900" cy="21209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22534" name="Rectangle 6">
            <a:extLst>
              <a:ext uri="{FF2B5EF4-FFF2-40B4-BE49-F238E27FC236}">
                <a16:creationId xmlns:a16="http://schemas.microsoft.com/office/drawing/2014/main" id="{68C4276B-8722-406A-8C8E-599389C29B01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5215617" y="3783393"/>
            <a:ext cx="2157643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/>
              <a:t>FINANCIAL</a:t>
            </a:r>
          </a:p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/>
              <a:t>INTERMEDIARIES</a:t>
            </a:r>
          </a:p>
        </p:txBody>
      </p:sp>
      <p:sp>
        <p:nvSpPr>
          <p:cNvPr id="22535" name="Line 7">
            <a:extLst>
              <a:ext uri="{FF2B5EF4-FFF2-40B4-BE49-F238E27FC236}">
                <a16:creationId xmlns:a16="http://schemas.microsoft.com/office/drawing/2014/main" id="{6C2DA5BA-67BA-4377-9DD9-AF1D9B89DE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1600200"/>
            <a:ext cx="3886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8">
            <a:extLst>
              <a:ext uri="{FF2B5EF4-FFF2-40B4-BE49-F238E27FC236}">
                <a16:creationId xmlns:a16="http://schemas.microsoft.com/office/drawing/2014/main" id="{733DBCB3-28C8-4F85-ABFB-40EC23637BE5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1676400"/>
            <a:ext cx="3886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Rectangle 9">
            <a:extLst>
              <a:ext uri="{FF2B5EF4-FFF2-40B4-BE49-F238E27FC236}">
                <a16:creationId xmlns:a16="http://schemas.microsoft.com/office/drawing/2014/main" id="{B7057657-A06D-4CED-A34A-5CB3E27475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150" y="4502150"/>
            <a:ext cx="2654300" cy="3683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22538" name="Rectangle 10">
            <a:extLst>
              <a:ext uri="{FF2B5EF4-FFF2-40B4-BE49-F238E27FC236}">
                <a16:creationId xmlns:a16="http://schemas.microsoft.com/office/drawing/2014/main" id="{3C56DFF3-C799-4034-B3C8-8F7DF780D8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150" y="5645150"/>
            <a:ext cx="2654300" cy="3683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22539" name="Rectangle 11">
            <a:extLst>
              <a:ext uri="{FF2B5EF4-FFF2-40B4-BE49-F238E27FC236}">
                <a16:creationId xmlns:a16="http://schemas.microsoft.com/office/drawing/2014/main" id="{F140AEB9-E9BF-490B-ACC1-F711F9A045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7589" y="5678489"/>
            <a:ext cx="25114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/>
              <a:t>SAVINGS SECTOR</a:t>
            </a:r>
          </a:p>
        </p:txBody>
      </p:sp>
      <p:sp>
        <p:nvSpPr>
          <p:cNvPr id="22540" name="Rectangle 12">
            <a:extLst>
              <a:ext uri="{FF2B5EF4-FFF2-40B4-BE49-F238E27FC236}">
                <a16:creationId xmlns:a16="http://schemas.microsoft.com/office/drawing/2014/main" id="{1BB02519-B36C-4951-961D-14ABD70FA0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1213" y="3476625"/>
            <a:ext cx="28702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/>
              <a:t>FINANCIAL BROKERS</a:t>
            </a:r>
          </a:p>
        </p:txBody>
      </p:sp>
      <p:sp>
        <p:nvSpPr>
          <p:cNvPr id="22541" name="Line 13">
            <a:extLst>
              <a:ext uri="{FF2B5EF4-FFF2-40B4-BE49-F238E27FC236}">
                <a16:creationId xmlns:a16="http://schemas.microsoft.com/office/drawing/2014/main" id="{6016A47B-6236-4491-B368-F7D59D04761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590800"/>
            <a:ext cx="0" cy="3276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2" name="Line 14">
            <a:extLst>
              <a:ext uri="{FF2B5EF4-FFF2-40B4-BE49-F238E27FC236}">
                <a16:creationId xmlns:a16="http://schemas.microsoft.com/office/drawing/2014/main" id="{BEDC0BB8-5D1E-4929-AFCC-0F7AC75896AE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5867400"/>
            <a:ext cx="381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3" name="Line 15">
            <a:extLst>
              <a:ext uri="{FF2B5EF4-FFF2-40B4-BE49-F238E27FC236}">
                <a16:creationId xmlns:a16="http://schemas.microsoft.com/office/drawing/2014/main" id="{247707FF-F0AC-4FA7-940E-B976D954EED7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2590800"/>
            <a:ext cx="381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4" name="Line 16">
            <a:extLst>
              <a:ext uri="{FF2B5EF4-FFF2-40B4-BE49-F238E27FC236}">
                <a16:creationId xmlns:a16="http://schemas.microsoft.com/office/drawing/2014/main" id="{4FF8E772-77D7-44B8-92F0-87DB508029D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2743200"/>
            <a:ext cx="0" cy="685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5" name="Line 17">
            <a:extLst>
              <a:ext uri="{FF2B5EF4-FFF2-40B4-BE49-F238E27FC236}">
                <a16:creationId xmlns:a16="http://schemas.microsoft.com/office/drawing/2014/main" id="{C5B76327-A172-4B71-90FA-CA19D5AFF55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4876800"/>
            <a:ext cx="0" cy="762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6" name="Line 18">
            <a:extLst>
              <a:ext uri="{FF2B5EF4-FFF2-40B4-BE49-F238E27FC236}">
                <a16:creationId xmlns:a16="http://schemas.microsoft.com/office/drawing/2014/main" id="{385F6B15-F5ED-40BD-9024-226CC205C1E4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2514600"/>
            <a:ext cx="1447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7" name="Line 19">
            <a:extLst>
              <a:ext uri="{FF2B5EF4-FFF2-40B4-BE49-F238E27FC236}">
                <a16:creationId xmlns:a16="http://schemas.microsoft.com/office/drawing/2014/main" id="{1B077EE0-2BD9-4944-8203-267076BE8FBB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5943600"/>
            <a:ext cx="14478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8" name="Line 20">
            <a:extLst>
              <a:ext uri="{FF2B5EF4-FFF2-40B4-BE49-F238E27FC236}">
                <a16:creationId xmlns:a16="http://schemas.microsoft.com/office/drawing/2014/main" id="{1A4B99D1-0447-49C8-AA49-9639D9B133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5181600"/>
            <a:ext cx="0" cy="762000"/>
          </a:xfrm>
          <a:prstGeom prst="line">
            <a:avLst/>
          </a:prstGeom>
          <a:noFill/>
          <a:ln w="12700">
            <a:solidFill>
              <a:srgbClr val="000000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9" name="Line 21">
            <a:extLst>
              <a:ext uri="{FF2B5EF4-FFF2-40B4-BE49-F238E27FC236}">
                <a16:creationId xmlns:a16="http://schemas.microsoft.com/office/drawing/2014/main" id="{FE570C14-2798-4249-9B27-BA33336955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2514600"/>
            <a:ext cx="0" cy="533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0" name="Line 22">
            <a:extLst>
              <a:ext uri="{FF2B5EF4-FFF2-40B4-BE49-F238E27FC236}">
                <a16:creationId xmlns:a16="http://schemas.microsoft.com/office/drawing/2014/main" id="{343A4ADC-F3B8-4547-82CE-B48B04C5AFF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6800" y="3505200"/>
            <a:ext cx="914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1" name="Line 23">
            <a:extLst>
              <a:ext uri="{FF2B5EF4-FFF2-40B4-BE49-F238E27FC236}">
                <a16:creationId xmlns:a16="http://schemas.microsoft.com/office/drawing/2014/main" id="{C3F96D1D-17CF-4210-8717-93D385F521FD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3733800"/>
            <a:ext cx="0" cy="1981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2" name="Line 24">
            <a:extLst>
              <a:ext uri="{FF2B5EF4-FFF2-40B4-BE49-F238E27FC236}">
                <a16:creationId xmlns:a16="http://schemas.microsoft.com/office/drawing/2014/main" id="{3B789D2D-E2D5-4D82-A9DC-E03ABDA8ADF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6800" y="5715000"/>
            <a:ext cx="457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3" name="Line 25">
            <a:extLst>
              <a:ext uri="{FF2B5EF4-FFF2-40B4-BE49-F238E27FC236}">
                <a16:creationId xmlns:a16="http://schemas.microsoft.com/office/drawing/2014/main" id="{D76D9F8F-7398-41FA-AD83-D396B2AB39F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6800" y="3733800"/>
            <a:ext cx="457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4" name="Arc 26">
            <a:extLst>
              <a:ext uri="{FF2B5EF4-FFF2-40B4-BE49-F238E27FC236}">
                <a16:creationId xmlns:a16="http://schemas.microsoft.com/office/drawing/2014/main" id="{3ABA1811-087D-4EAB-A8BC-221D9415235A}"/>
              </a:ext>
            </a:extLst>
          </p:cNvPr>
          <p:cNvSpPr>
            <a:spLocks/>
          </p:cNvSpPr>
          <p:nvPr/>
        </p:nvSpPr>
        <p:spPr bwMode="auto">
          <a:xfrm rot="5400000">
            <a:off x="5334794" y="4725194"/>
            <a:ext cx="230188" cy="228600"/>
          </a:xfrm>
          <a:custGeom>
            <a:avLst/>
            <a:gdLst>
              <a:gd name="T0" fmla="*/ 0 w 21750"/>
              <a:gd name="T1" fmla="*/ 116 h 21600"/>
              <a:gd name="T2" fmla="*/ 2436162 w 21750"/>
              <a:gd name="T3" fmla="*/ 2419350 h 21600"/>
              <a:gd name="T4" fmla="*/ 16806 w 21750"/>
              <a:gd name="T5" fmla="*/ 24193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50" h="21600" fill="none" extrusionOk="0">
                <a:moveTo>
                  <a:pt x="-1" y="0"/>
                </a:moveTo>
                <a:cubicBezTo>
                  <a:pt x="49" y="0"/>
                  <a:pt x="99" y="0"/>
                  <a:pt x="150" y="0"/>
                </a:cubicBezTo>
                <a:cubicBezTo>
                  <a:pt x="12079" y="0"/>
                  <a:pt x="21750" y="9670"/>
                  <a:pt x="21750" y="21600"/>
                </a:cubicBezTo>
              </a:path>
              <a:path w="21750" h="21600" stroke="0" extrusionOk="0">
                <a:moveTo>
                  <a:pt x="-1" y="0"/>
                </a:moveTo>
                <a:cubicBezTo>
                  <a:pt x="49" y="0"/>
                  <a:pt x="99" y="0"/>
                  <a:pt x="150" y="0"/>
                </a:cubicBezTo>
                <a:cubicBezTo>
                  <a:pt x="12079" y="0"/>
                  <a:pt x="21750" y="9670"/>
                  <a:pt x="21750" y="21600"/>
                </a:cubicBezTo>
                <a:lnTo>
                  <a:pt x="150" y="21600"/>
                </a:lnTo>
                <a:lnTo>
                  <a:pt x="-1" y="0"/>
                </a:lnTo>
                <a:close/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5" name="Arc 27">
            <a:extLst>
              <a:ext uri="{FF2B5EF4-FFF2-40B4-BE49-F238E27FC236}">
                <a16:creationId xmlns:a16="http://schemas.microsoft.com/office/drawing/2014/main" id="{405C0BF2-2E57-435D-86B6-1500ADE786B8}"/>
              </a:ext>
            </a:extLst>
          </p:cNvPr>
          <p:cNvSpPr>
            <a:spLocks/>
          </p:cNvSpPr>
          <p:nvPr/>
        </p:nvSpPr>
        <p:spPr bwMode="auto">
          <a:xfrm rot="16200000">
            <a:off x="5106988" y="4725988"/>
            <a:ext cx="228600" cy="228600"/>
          </a:xfrm>
          <a:custGeom>
            <a:avLst/>
            <a:gdLst>
              <a:gd name="T0" fmla="*/ 0 w 21600"/>
              <a:gd name="T1" fmla="*/ 2419462 h 21599"/>
              <a:gd name="T2" fmla="*/ 2402554 w 21600"/>
              <a:gd name="T3" fmla="*/ 0 h 21599"/>
              <a:gd name="T4" fmla="*/ 2419350 w 21600"/>
              <a:gd name="T5" fmla="*/ 2419462 h 215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599" fill="none" extrusionOk="0">
                <a:moveTo>
                  <a:pt x="0" y="21599"/>
                </a:moveTo>
                <a:cubicBezTo>
                  <a:pt x="0" y="9728"/>
                  <a:pt x="9579" y="81"/>
                  <a:pt x="21449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728"/>
                  <a:pt x="9579" y="81"/>
                  <a:pt x="21449" y="-1"/>
                </a:cubicBez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6" name="Line 28">
            <a:extLst>
              <a:ext uri="{FF2B5EF4-FFF2-40B4-BE49-F238E27FC236}">
                <a16:creationId xmlns:a16="http://schemas.microsoft.com/office/drawing/2014/main" id="{EFA728C6-4E61-4079-A8D7-E75235711A7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6800" y="4724400"/>
            <a:ext cx="22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7" name="Line 29">
            <a:extLst>
              <a:ext uri="{FF2B5EF4-FFF2-40B4-BE49-F238E27FC236}">
                <a16:creationId xmlns:a16="http://schemas.microsoft.com/office/drawing/2014/main" id="{BAB7EE0F-C433-4819-A94B-B0E66A0BB0FE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4724400"/>
            <a:ext cx="22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58" name="Rectangle 30">
            <a:extLst>
              <a:ext uri="{FF2B5EF4-FFF2-40B4-BE49-F238E27FC236}">
                <a16:creationId xmlns:a16="http://schemas.microsoft.com/office/drawing/2014/main" id="{DA6E34E8-A7FC-40A2-8524-0BF2A346ED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4701" y="4546600"/>
            <a:ext cx="30591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/>
              <a:t>SECONDARY MARKET</a:t>
            </a:r>
          </a:p>
        </p:txBody>
      </p:sp>
      <p:sp>
        <p:nvSpPr>
          <p:cNvPr id="22559" name="Line 31">
            <a:extLst>
              <a:ext uri="{FF2B5EF4-FFF2-40B4-BE49-F238E27FC236}">
                <a16:creationId xmlns:a16="http://schemas.microsoft.com/office/drawing/2014/main" id="{F4291C8D-C5D8-4823-BE56-43E558E23268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2133600"/>
            <a:ext cx="0" cy="4114800"/>
          </a:xfrm>
          <a:prstGeom prst="line">
            <a:avLst/>
          </a:prstGeom>
          <a:noFill/>
          <a:ln w="76200" cmpd="tri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60" name="Rectangle 32">
            <a:extLst>
              <a:ext uri="{FF2B5EF4-FFF2-40B4-BE49-F238E27FC236}">
                <a16:creationId xmlns:a16="http://schemas.microsoft.com/office/drawing/2014/main" id="{08AD327E-5B85-4EB3-8F57-A9031A0F57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0150" y="2444750"/>
            <a:ext cx="2882900" cy="35687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37921" name="Rectangle 33">
            <a:extLst>
              <a:ext uri="{FF2B5EF4-FFF2-40B4-BE49-F238E27FC236}">
                <a16:creationId xmlns:a16="http://schemas.microsoft.com/office/drawing/2014/main" id="{B4089022-9F44-46D9-8325-6F6BDA2F62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5389" y="2638426"/>
            <a:ext cx="2816225" cy="2305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INVESTMENT</a:t>
            </a:r>
          </a:p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SECTOR</a:t>
            </a:r>
          </a:p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en-US" dirty="0">
                <a:solidFill>
                  <a:srgbClr val="000000"/>
                </a:solidFill>
              </a:rPr>
              <a:t>Businesses</a:t>
            </a:r>
          </a:p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en-US" dirty="0">
                <a:solidFill>
                  <a:srgbClr val="000000"/>
                </a:solidFill>
              </a:rPr>
              <a:t>Government</a:t>
            </a:r>
          </a:p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en-US" dirty="0">
                <a:solidFill>
                  <a:srgbClr val="000000"/>
                </a:solidFill>
              </a:rPr>
              <a:t>Households</a:t>
            </a:r>
          </a:p>
        </p:txBody>
      </p:sp>
      <p:sp>
        <p:nvSpPr>
          <p:cNvPr id="22562" name="Line 34">
            <a:extLst>
              <a:ext uri="{FF2B5EF4-FFF2-40B4-BE49-F238E27FC236}">
                <a16:creationId xmlns:a16="http://schemas.microsoft.com/office/drawing/2014/main" id="{C4BBA2FE-6C38-4149-8E44-90DB0828B408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581400"/>
            <a:ext cx="2895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23" name="Rectangle 35">
            <a:extLst>
              <a:ext uri="{FF2B5EF4-FFF2-40B4-BE49-F238E27FC236}">
                <a16:creationId xmlns:a16="http://schemas.microsoft.com/office/drawing/2014/main" id="{92E14888-E05C-44AA-AEFD-016B398032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4" y="2363789"/>
            <a:ext cx="2670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INVESTMENT SECTOR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4111447B-42DB-4962-B5CD-CAEDA17629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150" y="3435350"/>
            <a:ext cx="2654300" cy="3683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D1767584-0565-4316-88BF-81AA240CB5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00401" y="0"/>
            <a:ext cx="5781675" cy="1752600"/>
          </a:xfrm>
        </p:spPr>
        <p:txBody>
          <a:bodyPr/>
          <a:lstStyle/>
          <a:p>
            <a:pPr>
              <a:defRPr/>
            </a:pPr>
            <a:r>
              <a:rPr lang="en-US"/>
              <a:t>Flow of Funds 		in the Economy</a:t>
            </a:r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94C38C31-A32F-4F10-ADB2-74E0161AE7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150" y="2368550"/>
            <a:ext cx="2654300" cy="3683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B428BA48-05D2-4A72-B3D8-9285FCF2CB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7550" y="3054350"/>
            <a:ext cx="977900" cy="21209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B7B8842F-90D9-42CA-B422-0DA2EA9F8DD1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5215617" y="3783393"/>
            <a:ext cx="2157643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/>
              <a:t>FINANCIAL</a:t>
            </a:r>
          </a:p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/>
              <a:t>INTERMEDIARIES</a:t>
            </a:r>
          </a:p>
        </p:txBody>
      </p:sp>
      <p:sp>
        <p:nvSpPr>
          <p:cNvPr id="23559" name="Line 7">
            <a:extLst>
              <a:ext uri="{FF2B5EF4-FFF2-40B4-BE49-F238E27FC236}">
                <a16:creationId xmlns:a16="http://schemas.microsoft.com/office/drawing/2014/main" id="{8F83F1B8-A4D3-4B95-9571-B8649C66BC9A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1600200"/>
            <a:ext cx="3886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0" name="Line 8">
            <a:extLst>
              <a:ext uri="{FF2B5EF4-FFF2-40B4-BE49-F238E27FC236}">
                <a16:creationId xmlns:a16="http://schemas.microsoft.com/office/drawing/2014/main" id="{B6EB53E3-6672-4123-80E3-4B2A3111D3F1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1676400"/>
            <a:ext cx="3886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Rectangle 9">
            <a:extLst>
              <a:ext uri="{FF2B5EF4-FFF2-40B4-BE49-F238E27FC236}">
                <a16:creationId xmlns:a16="http://schemas.microsoft.com/office/drawing/2014/main" id="{4446487B-EB39-46D7-800E-C9665A63B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150" y="4502150"/>
            <a:ext cx="2654300" cy="3683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23562" name="Rectangle 10">
            <a:extLst>
              <a:ext uri="{FF2B5EF4-FFF2-40B4-BE49-F238E27FC236}">
                <a16:creationId xmlns:a16="http://schemas.microsoft.com/office/drawing/2014/main" id="{41706A6A-DCA3-4274-AB2D-7149536786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150" y="5645150"/>
            <a:ext cx="2654300" cy="3683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38923" name="Rectangle 11">
            <a:extLst>
              <a:ext uri="{FF2B5EF4-FFF2-40B4-BE49-F238E27FC236}">
                <a16:creationId xmlns:a16="http://schemas.microsoft.com/office/drawing/2014/main" id="{27042606-73CA-467A-95BB-78B4E2F606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7589" y="5678489"/>
            <a:ext cx="25114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SAVINGS SECTOR</a:t>
            </a:r>
          </a:p>
        </p:txBody>
      </p:sp>
      <p:sp>
        <p:nvSpPr>
          <p:cNvPr id="23564" name="Rectangle 12">
            <a:extLst>
              <a:ext uri="{FF2B5EF4-FFF2-40B4-BE49-F238E27FC236}">
                <a16:creationId xmlns:a16="http://schemas.microsoft.com/office/drawing/2014/main" id="{88237DA7-2A6B-4D97-A1AB-3547F3F4AE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1213" y="3476625"/>
            <a:ext cx="28702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/>
              <a:t>FINANCIAL BROKERS</a:t>
            </a:r>
          </a:p>
        </p:txBody>
      </p:sp>
      <p:sp>
        <p:nvSpPr>
          <p:cNvPr id="23565" name="Line 13">
            <a:extLst>
              <a:ext uri="{FF2B5EF4-FFF2-40B4-BE49-F238E27FC236}">
                <a16:creationId xmlns:a16="http://schemas.microsoft.com/office/drawing/2014/main" id="{F528D4AD-1A94-4AB2-8D76-C35BE187B79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590800"/>
            <a:ext cx="0" cy="3276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4">
            <a:extLst>
              <a:ext uri="{FF2B5EF4-FFF2-40B4-BE49-F238E27FC236}">
                <a16:creationId xmlns:a16="http://schemas.microsoft.com/office/drawing/2014/main" id="{4542A730-BE0C-4E66-8C70-7C45F5645EB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5867400"/>
            <a:ext cx="381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5">
            <a:extLst>
              <a:ext uri="{FF2B5EF4-FFF2-40B4-BE49-F238E27FC236}">
                <a16:creationId xmlns:a16="http://schemas.microsoft.com/office/drawing/2014/main" id="{CE633AC2-E56D-4301-AC8C-74AC6BDD8AE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2590800"/>
            <a:ext cx="381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>
            <a:extLst>
              <a:ext uri="{FF2B5EF4-FFF2-40B4-BE49-F238E27FC236}">
                <a16:creationId xmlns:a16="http://schemas.microsoft.com/office/drawing/2014/main" id="{52157F39-70D3-410B-8D36-7471DF0E319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2743200"/>
            <a:ext cx="0" cy="685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>
            <a:extLst>
              <a:ext uri="{FF2B5EF4-FFF2-40B4-BE49-F238E27FC236}">
                <a16:creationId xmlns:a16="http://schemas.microsoft.com/office/drawing/2014/main" id="{5EE33862-801E-4FBB-A798-EA198A5A338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4876800"/>
            <a:ext cx="0" cy="762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8">
            <a:extLst>
              <a:ext uri="{FF2B5EF4-FFF2-40B4-BE49-F238E27FC236}">
                <a16:creationId xmlns:a16="http://schemas.microsoft.com/office/drawing/2014/main" id="{A63A70A6-CA48-4AB0-93A5-F048B89CC541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2514600"/>
            <a:ext cx="1447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19">
            <a:extLst>
              <a:ext uri="{FF2B5EF4-FFF2-40B4-BE49-F238E27FC236}">
                <a16:creationId xmlns:a16="http://schemas.microsoft.com/office/drawing/2014/main" id="{20D2D1E2-FC7F-4366-AA78-D8552C09BE2B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5943600"/>
            <a:ext cx="14478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>
            <a:extLst>
              <a:ext uri="{FF2B5EF4-FFF2-40B4-BE49-F238E27FC236}">
                <a16:creationId xmlns:a16="http://schemas.microsoft.com/office/drawing/2014/main" id="{5DF7A7D1-4AFA-4D7A-B549-DF38EA055BC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5181600"/>
            <a:ext cx="0" cy="762000"/>
          </a:xfrm>
          <a:prstGeom prst="line">
            <a:avLst/>
          </a:prstGeom>
          <a:noFill/>
          <a:ln w="12700">
            <a:solidFill>
              <a:srgbClr val="000000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1">
            <a:extLst>
              <a:ext uri="{FF2B5EF4-FFF2-40B4-BE49-F238E27FC236}">
                <a16:creationId xmlns:a16="http://schemas.microsoft.com/office/drawing/2014/main" id="{C1F77CA2-053F-4750-8377-9471D5987D9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2514600"/>
            <a:ext cx="0" cy="533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2">
            <a:extLst>
              <a:ext uri="{FF2B5EF4-FFF2-40B4-BE49-F238E27FC236}">
                <a16:creationId xmlns:a16="http://schemas.microsoft.com/office/drawing/2014/main" id="{D369E3F4-7480-4EB1-A36D-4D8896A0878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6800" y="3505200"/>
            <a:ext cx="914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23">
            <a:extLst>
              <a:ext uri="{FF2B5EF4-FFF2-40B4-BE49-F238E27FC236}">
                <a16:creationId xmlns:a16="http://schemas.microsoft.com/office/drawing/2014/main" id="{80752EB4-AF51-4977-BD58-142EB472D83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3733800"/>
            <a:ext cx="0" cy="1981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Line 24">
            <a:extLst>
              <a:ext uri="{FF2B5EF4-FFF2-40B4-BE49-F238E27FC236}">
                <a16:creationId xmlns:a16="http://schemas.microsoft.com/office/drawing/2014/main" id="{47C8CC99-3570-4C1F-B59B-DDB77C93ACD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6800" y="5715000"/>
            <a:ext cx="457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7" name="Line 25">
            <a:extLst>
              <a:ext uri="{FF2B5EF4-FFF2-40B4-BE49-F238E27FC236}">
                <a16:creationId xmlns:a16="http://schemas.microsoft.com/office/drawing/2014/main" id="{91307388-D2E7-4EDF-9DC6-53296261EA6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6800" y="3733800"/>
            <a:ext cx="457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8" name="Arc 26">
            <a:extLst>
              <a:ext uri="{FF2B5EF4-FFF2-40B4-BE49-F238E27FC236}">
                <a16:creationId xmlns:a16="http://schemas.microsoft.com/office/drawing/2014/main" id="{96B713DF-A7CB-43D9-9A02-D617E13B400F}"/>
              </a:ext>
            </a:extLst>
          </p:cNvPr>
          <p:cNvSpPr>
            <a:spLocks/>
          </p:cNvSpPr>
          <p:nvPr/>
        </p:nvSpPr>
        <p:spPr bwMode="auto">
          <a:xfrm rot="5400000">
            <a:off x="5334794" y="4725194"/>
            <a:ext cx="230188" cy="228600"/>
          </a:xfrm>
          <a:custGeom>
            <a:avLst/>
            <a:gdLst>
              <a:gd name="T0" fmla="*/ 0 w 21750"/>
              <a:gd name="T1" fmla="*/ 116 h 21600"/>
              <a:gd name="T2" fmla="*/ 2436162 w 21750"/>
              <a:gd name="T3" fmla="*/ 2419350 h 21600"/>
              <a:gd name="T4" fmla="*/ 16806 w 21750"/>
              <a:gd name="T5" fmla="*/ 24193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50" h="21600" fill="none" extrusionOk="0">
                <a:moveTo>
                  <a:pt x="-1" y="0"/>
                </a:moveTo>
                <a:cubicBezTo>
                  <a:pt x="49" y="0"/>
                  <a:pt x="99" y="0"/>
                  <a:pt x="150" y="0"/>
                </a:cubicBezTo>
                <a:cubicBezTo>
                  <a:pt x="12079" y="0"/>
                  <a:pt x="21750" y="9670"/>
                  <a:pt x="21750" y="21600"/>
                </a:cubicBezTo>
              </a:path>
              <a:path w="21750" h="21600" stroke="0" extrusionOk="0">
                <a:moveTo>
                  <a:pt x="-1" y="0"/>
                </a:moveTo>
                <a:cubicBezTo>
                  <a:pt x="49" y="0"/>
                  <a:pt x="99" y="0"/>
                  <a:pt x="150" y="0"/>
                </a:cubicBezTo>
                <a:cubicBezTo>
                  <a:pt x="12079" y="0"/>
                  <a:pt x="21750" y="9670"/>
                  <a:pt x="21750" y="21600"/>
                </a:cubicBezTo>
                <a:lnTo>
                  <a:pt x="150" y="21600"/>
                </a:lnTo>
                <a:lnTo>
                  <a:pt x="-1" y="0"/>
                </a:lnTo>
                <a:close/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9" name="Arc 27">
            <a:extLst>
              <a:ext uri="{FF2B5EF4-FFF2-40B4-BE49-F238E27FC236}">
                <a16:creationId xmlns:a16="http://schemas.microsoft.com/office/drawing/2014/main" id="{4584B825-63FC-4090-ABE4-B1B0F0CD5960}"/>
              </a:ext>
            </a:extLst>
          </p:cNvPr>
          <p:cNvSpPr>
            <a:spLocks/>
          </p:cNvSpPr>
          <p:nvPr/>
        </p:nvSpPr>
        <p:spPr bwMode="auto">
          <a:xfrm rot="16200000">
            <a:off x="5106988" y="4725988"/>
            <a:ext cx="228600" cy="228600"/>
          </a:xfrm>
          <a:custGeom>
            <a:avLst/>
            <a:gdLst>
              <a:gd name="T0" fmla="*/ 0 w 21600"/>
              <a:gd name="T1" fmla="*/ 2419462 h 21599"/>
              <a:gd name="T2" fmla="*/ 2402554 w 21600"/>
              <a:gd name="T3" fmla="*/ 0 h 21599"/>
              <a:gd name="T4" fmla="*/ 2419350 w 21600"/>
              <a:gd name="T5" fmla="*/ 2419462 h 215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599" fill="none" extrusionOk="0">
                <a:moveTo>
                  <a:pt x="0" y="21599"/>
                </a:moveTo>
                <a:cubicBezTo>
                  <a:pt x="0" y="9728"/>
                  <a:pt x="9579" y="81"/>
                  <a:pt x="21449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728"/>
                  <a:pt x="9579" y="81"/>
                  <a:pt x="21449" y="-1"/>
                </a:cubicBez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0" name="Line 28">
            <a:extLst>
              <a:ext uri="{FF2B5EF4-FFF2-40B4-BE49-F238E27FC236}">
                <a16:creationId xmlns:a16="http://schemas.microsoft.com/office/drawing/2014/main" id="{3EDE07E6-7B10-4E96-A960-ADCCFC0591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6800" y="4724400"/>
            <a:ext cx="22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1" name="Line 29">
            <a:extLst>
              <a:ext uri="{FF2B5EF4-FFF2-40B4-BE49-F238E27FC236}">
                <a16:creationId xmlns:a16="http://schemas.microsoft.com/office/drawing/2014/main" id="{4C3B2F6F-B8B0-4D11-9392-0AEA42192078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4724400"/>
            <a:ext cx="22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2" name="Rectangle 30">
            <a:extLst>
              <a:ext uri="{FF2B5EF4-FFF2-40B4-BE49-F238E27FC236}">
                <a16:creationId xmlns:a16="http://schemas.microsoft.com/office/drawing/2014/main" id="{2F4D0F35-35FD-4978-9A7E-2BD13AD7DF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4701" y="4546600"/>
            <a:ext cx="30591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/>
              <a:t>SECONDARY MARKET</a:t>
            </a:r>
          </a:p>
        </p:txBody>
      </p:sp>
      <p:sp>
        <p:nvSpPr>
          <p:cNvPr id="23583" name="Line 31">
            <a:extLst>
              <a:ext uri="{FF2B5EF4-FFF2-40B4-BE49-F238E27FC236}">
                <a16:creationId xmlns:a16="http://schemas.microsoft.com/office/drawing/2014/main" id="{09C3D4CA-5C58-4503-B95D-8EFC2BB4AED5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2133600"/>
            <a:ext cx="0" cy="4114800"/>
          </a:xfrm>
          <a:prstGeom prst="line">
            <a:avLst/>
          </a:prstGeom>
          <a:noFill/>
          <a:ln w="76200" cmpd="tri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4" name="Rectangle 32">
            <a:extLst>
              <a:ext uri="{FF2B5EF4-FFF2-40B4-BE49-F238E27FC236}">
                <a16:creationId xmlns:a16="http://schemas.microsoft.com/office/drawing/2014/main" id="{19B51B97-0114-4D77-BBB2-BA786511F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0150" y="2444750"/>
            <a:ext cx="2882900" cy="35687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38945" name="Rectangle 33">
            <a:extLst>
              <a:ext uri="{FF2B5EF4-FFF2-40B4-BE49-F238E27FC236}">
                <a16:creationId xmlns:a16="http://schemas.microsoft.com/office/drawing/2014/main" id="{0328819C-215C-4B9C-8487-E135D589BE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5389" y="2638426"/>
            <a:ext cx="2816225" cy="2305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SAVINGS</a:t>
            </a:r>
          </a:p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SECTOR</a:t>
            </a:r>
          </a:p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en-US" dirty="0">
                <a:solidFill>
                  <a:srgbClr val="000000"/>
                </a:solidFill>
              </a:rPr>
              <a:t>Households</a:t>
            </a:r>
          </a:p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en-US" dirty="0">
                <a:solidFill>
                  <a:srgbClr val="000000"/>
                </a:solidFill>
              </a:rPr>
              <a:t>Businesses</a:t>
            </a:r>
          </a:p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en-US" dirty="0">
                <a:solidFill>
                  <a:srgbClr val="000000"/>
                </a:solidFill>
              </a:rPr>
              <a:t>Government</a:t>
            </a:r>
          </a:p>
        </p:txBody>
      </p:sp>
      <p:sp>
        <p:nvSpPr>
          <p:cNvPr id="23586" name="Line 34">
            <a:extLst>
              <a:ext uri="{FF2B5EF4-FFF2-40B4-BE49-F238E27FC236}">
                <a16:creationId xmlns:a16="http://schemas.microsoft.com/office/drawing/2014/main" id="{2515A519-52C1-4D9F-9A44-5D7414FB8ADF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581400"/>
            <a:ext cx="2895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7" name="Rectangle 35">
            <a:extLst>
              <a:ext uri="{FF2B5EF4-FFF2-40B4-BE49-F238E27FC236}">
                <a16:creationId xmlns:a16="http://schemas.microsoft.com/office/drawing/2014/main" id="{11E38767-2FDD-476F-A465-45C3B7E6A1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4" y="2363789"/>
            <a:ext cx="2670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/>
              <a:t>INVESTMENT SECTOR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B48225E0-8BB3-4DA3-A6B1-5DA5C4248C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150" y="3435350"/>
            <a:ext cx="2654300" cy="3683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CA7BA82F-541B-45CD-97A4-1C03B796B0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00401" y="0"/>
            <a:ext cx="5781675" cy="1752600"/>
          </a:xfrm>
        </p:spPr>
        <p:txBody>
          <a:bodyPr/>
          <a:lstStyle/>
          <a:p>
            <a:pPr>
              <a:defRPr/>
            </a:pPr>
            <a:r>
              <a:rPr lang="en-US"/>
              <a:t>Flow of Funds 		in the Economy</a:t>
            </a:r>
          </a:p>
        </p:txBody>
      </p:sp>
      <p:sp>
        <p:nvSpPr>
          <p:cNvPr id="24580" name="Rectangle 4">
            <a:extLst>
              <a:ext uri="{FF2B5EF4-FFF2-40B4-BE49-F238E27FC236}">
                <a16:creationId xmlns:a16="http://schemas.microsoft.com/office/drawing/2014/main" id="{0B51CFBD-247F-44C9-9A04-B84FBBFD1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150" y="2368550"/>
            <a:ext cx="2654300" cy="3683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24581" name="Rectangle 5">
            <a:extLst>
              <a:ext uri="{FF2B5EF4-FFF2-40B4-BE49-F238E27FC236}">
                <a16:creationId xmlns:a16="http://schemas.microsoft.com/office/drawing/2014/main" id="{0B68024C-2EA4-4C80-B039-38D5B14202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7550" y="3054350"/>
            <a:ext cx="977900" cy="21209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24582" name="Rectangle 6">
            <a:extLst>
              <a:ext uri="{FF2B5EF4-FFF2-40B4-BE49-F238E27FC236}">
                <a16:creationId xmlns:a16="http://schemas.microsoft.com/office/drawing/2014/main" id="{FF048832-7D88-4B3F-859D-6C301FD2CEC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5215617" y="3783393"/>
            <a:ext cx="2157643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/>
              <a:t>FINANCIAL</a:t>
            </a:r>
          </a:p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/>
              <a:t>INTERMEDIARIES</a:t>
            </a:r>
          </a:p>
        </p:txBody>
      </p:sp>
      <p:sp>
        <p:nvSpPr>
          <p:cNvPr id="24583" name="Line 7">
            <a:extLst>
              <a:ext uri="{FF2B5EF4-FFF2-40B4-BE49-F238E27FC236}">
                <a16:creationId xmlns:a16="http://schemas.microsoft.com/office/drawing/2014/main" id="{F383D0CB-C3FF-4BED-B84E-245DB7E390E0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1600200"/>
            <a:ext cx="3886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4" name="Line 8">
            <a:extLst>
              <a:ext uri="{FF2B5EF4-FFF2-40B4-BE49-F238E27FC236}">
                <a16:creationId xmlns:a16="http://schemas.microsoft.com/office/drawing/2014/main" id="{65313CC5-6ED0-484E-A312-0D1EB860B32A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1676400"/>
            <a:ext cx="3886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5" name="Rectangle 9">
            <a:extLst>
              <a:ext uri="{FF2B5EF4-FFF2-40B4-BE49-F238E27FC236}">
                <a16:creationId xmlns:a16="http://schemas.microsoft.com/office/drawing/2014/main" id="{0B3DD39A-DFA3-490A-B826-7E314E3C28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150" y="4502150"/>
            <a:ext cx="2654300" cy="3683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24586" name="Rectangle 10">
            <a:extLst>
              <a:ext uri="{FF2B5EF4-FFF2-40B4-BE49-F238E27FC236}">
                <a16:creationId xmlns:a16="http://schemas.microsoft.com/office/drawing/2014/main" id="{014006AF-9E41-47CC-949D-91352DD0CB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150" y="5645150"/>
            <a:ext cx="2654300" cy="3683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24587" name="Rectangle 11">
            <a:extLst>
              <a:ext uri="{FF2B5EF4-FFF2-40B4-BE49-F238E27FC236}">
                <a16:creationId xmlns:a16="http://schemas.microsoft.com/office/drawing/2014/main" id="{520F11C9-14AE-47DA-81BD-05E88C7E69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7589" y="5678489"/>
            <a:ext cx="25114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/>
              <a:t>SAVINGS SECTOR</a:t>
            </a:r>
          </a:p>
        </p:txBody>
      </p:sp>
      <p:sp>
        <p:nvSpPr>
          <p:cNvPr id="39948" name="Rectangle 12">
            <a:extLst>
              <a:ext uri="{FF2B5EF4-FFF2-40B4-BE49-F238E27FC236}">
                <a16:creationId xmlns:a16="http://schemas.microsoft.com/office/drawing/2014/main" id="{DF11D2A2-D292-4E36-96C9-EACC7945E4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1213" y="3476625"/>
            <a:ext cx="28702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FINANCIAL BROKERS</a:t>
            </a:r>
          </a:p>
        </p:txBody>
      </p:sp>
      <p:sp>
        <p:nvSpPr>
          <p:cNvPr id="24589" name="Line 13">
            <a:extLst>
              <a:ext uri="{FF2B5EF4-FFF2-40B4-BE49-F238E27FC236}">
                <a16:creationId xmlns:a16="http://schemas.microsoft.com/office/drawing/2014/main" id="{88747554-F427-46AD-870F-B369859379A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590800"/>
            <a:ext cx="0" cy="3276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Line 14">
            <a:extLst>
              <a:ext uri="{FF2B5EF4-FFF2-40B4-BE49-F238E27FC236}">
                <a16:creationId xmlns:a16="http://schemas.microsoft.com/office/drawing/2014/main" id="{3E0F42B2-E118-4E31-9877-F48C625E0C0A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5867400"/>
            <a:ext cx="381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5">
            <a:extLst>
              <a:ext uri="{FF2B5EF4-FFF2-40B4-BE49-F238E27FC236}">
                <a16:creationId xmlns:a16="http://schemas.microsoft.com/office/drawing/2014/main" id="{C5BBFFE8-9079-4192-B4B3-4D385152FAA0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2590800"/>
            <a:ext cx="381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Line 16">
            <a:extLst>
              <a:ext uri="{FF2B5EF4-FFF2-40B4-BE49-F238E27FC236}">
                <a16:creationId xmlns:a16="http://schemas.microsoft.com/office/drawing/2014/main" id="{95DBD0B8-A885-4D03-ACFB-A4222857DAF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2743200"/>
            <a:ext cx="0" cy="685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Line 17">
            <a:extLst>
              <a:ext uri="{FF2B5EF4-FFF2-40B4-BE49-F238E27FC236}">
                <a16:creationId xmlns:a16="http://schemas.microsoft.com/office/drawing/2014/main" id="{0A7125E8-CA16-4D79-AE83-ECCD51A3284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4876800"/>
            <a:ext cx="0" cy="762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Line 18">
            <a:extLst>
              <a:ext uri="{FF2B5EF4-FFF2-40B4-BE49-F238E27FC236}">
                <a16:creationId xmlns:a16="http://schemas.microsoft.com/office/drawing/2014/main" id="{4BF38387-5360-4FAE-B238-CC38750F744E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2514600"/>
            <a:ext cx="1447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Line 19">
            <a:extLst>
              <a:ext uri="{FF2B5EF4-FFF2-40B4-BE49-F238E27FC236}">
                <a16:creationId xmlns:a16="http://schemas.microsoft.com/office/drawing/2014/main" id="{305A57E5-72DD-4EF9-AC39-89302F3F0AD3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5943600"/>
            <a:ext cx="14478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Line 20">
            <a:extLst>
              <a:ext uri="{FF2B5EF4-FFF2-40B4-BE49-F238E27FC236}">
                <a16:creationId xmlns:a16="http://schemas.microsoft.com/office/drawing/2014/main" id="{B584D9E3-F129-4258-803F-34B2A2AF4E4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5181600"/>
            <a:ext cx="0" cy="762000"/>
          </a:xfrm>
          <a:prstGeom prst="line">
            <a:avLst/>
          </a:prstGeom>
          <a:noFill/>
          <a:ln w="12700">
            <a:solidFill>
              <a:srgbClr val="000000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Line 21">
            <a:extLst>
              <a:ext uri="{FF2B5EF4-FFF2-40B4-BE49-F238E27FC236}">
                <a16:creationId xmlns:a16="http://schemas.microsoft.com/office/drawing/2014/main" id="{2F6973AF-1CBE-4E8B-8908-70F888CD4F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2514600"/>
            <a:ext cx="0" cy="533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8" name="Line 22">
            <a:extLst>
              <a:ext uri="{FF2B5EF4-FFF2-40B4-BE49-F238E27FC236}">
                <a16:creationId xmlns:a16="http://schemas.microsoft.com/office/drawing/2014/main" id="{B516DDB5-57DD-4296-8ECF-9FBA2B276E6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6800" y="3505200"/>
            <a:ext cx="914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9" name="Line 23">
            <a:extLst>
              <a:ext uri="{FF2B5EF4-FFF2-40B4-BE49-F238E27FC236}">
                <a16:creationId xmlns:a16="http://schemas.microsoft.com/office/drawing/2014/main" id="{C485D4F8-D4F1-4A78-AA5C-9EE658A7A6C1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3733800"/>
            <a:ext cx="0" cy="1981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Line 24">
            <a:extLst>
              <a:ext uri="{FF2B5EF4-FFF2-40B4-BE49-F238E27FC236}">
                <a16:creationId xmlns:a16="http://schemas.microsoft.com/office/drawing/2014/main" id="{AAE30ADA-6883-4C79-AEEF-586245FD59C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6800" y="5715000"/>
            <a:ext cx="457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1" name="Line 25">
            <a:extLst>
              <a:ext uri="{FF2B5EF4-FFF2-40B4-BE49-F238E27FC236}">
                <a16:creationId xmlns:a16="http://schemas.microsoft.com/office/drawing/2014/main" id="{F1BFA1CA-D088-4690-BA08-661735D9D73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6800" y="3733800"/>
            <a:ext cx="457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2" name="Arc 26">
            <a:extLst>
              <a:ext uri="{FF2B5EF4-FFF2-40B4-BE49-F238E27FC236}">
                <a16:creationId xmlns:a16="http://schemas.microsoft.com/office/drawing/2014/main" id="{A8AFD992-7EBD-4658-80A7-4F17A089D9CB}"/>
              </a:ext>
            </a:extLst>
          </p:cNvPr>
          <p:cNvSpPr>
            <a:spLocks/>
          </p:cNvSpPr>
          <p:nvPr/>
        </p:nvSpPr>
        <p:spPr bwMode="auto">
          <a:xfrm rot="5400000">
            <a:off x="5334794" y="4725194"/>
            <a:ext cx="230188" cy="228600"/>
          </a:xfrm>
          <a:custGeom>
            <a:avLst/>
            <a:gdLst>
              <a:gd name="T0" fmla="*/ 0 w 21750"/>
              <a:gd name="T1" fmla="*/ 116 h 21600"/>
              <a:gd name="T2" fmla="*/ 2436162 w 21750"/>
              <a:gd name="T3" fmla="*/ 2419350 h 21600"/>
              <a:gd name="T4" fmla="*/ 16806 w 21750"/>
              <a:gd name="T5" fmla="*/ 24193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50" h="21600" fill="none" extrusionOk="0">
                <a:moveTo>
                  <a:pt x="-1" y="0"/>
                </a:moveTo>
                <a:cubicBezTo>
                  <a:pt x="49" y="0"/>
                  <a:pt x="99" y="0"/>
                  <a:pt x="150" y="0"/>
                </a:cubicBezTo>
                <a:cubicBezTo>
                  <a:pt x="12079" y="0"/>
                  <a:pt x="21750" y="9670"/>
                  <a:pt x="21750" y="21600"/>
                </a:cubicBezTo>
              </a:path>
              <a:path w="21750" h="21600" stroke="0" extrusionOk="0">
                <a:moveTo>
                  <a:pt x="-1" y="0"/>
                </a:moveTo>
                <a:cubicBezTo>
                  <a:pt x="49" y="0"/>
                  <a:pt x="99" y="0"/>
                  <a:pt x="150" y="0"/>
                </a:cubicBezTo>
                <a:cubicBezTo>
                  <a:pt x="12079" y="0"/>
                  <a:pt x="21750" y="9670"/>
                  <a:pt x="21750" y="21600"/>
                </a:cubicBezTo>
                <a:lnTo>
                  <a:pt x="150" y="21600"/>
                </a:lnTo>
                <a:lnTo>
                  <a:pt x="-1" y="0"/>
                </a:lnTo>
                <a:close/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3" name="Arc 27">
            <a:extLst>
              <a:ext uri="{FF2B5EF4-FFF2-40B4-BE49-F238E27FC236}">
                <a16:creationId xmlns:a16="http://schemas.microsoft.com/office/drawing/2014/main" id="{BB32A338-64A8-4D66-AEDB-CF0EA0FE7C41}"/>
              </a:ext>
            </a:extLst>
          </p:cNvPr>
          <p:cNvSpPr>
            <a:spLocks/>
          </p:cNvSpPr>
          <p:nvPr/>
        </p:nvSpPr>
        <p:spPr bwMode="auto">
          <a:xfrm rot="16200000">
            <a:off x="5106988" y="4725988"/>
            <a:ext cx="228600" cy="228600"/>
          </a:xfrm>
          <a:custGeom>
            <a:avLst/>
            <a:gdLst>
              <a:gd name="T0" fmla="*/ 0 w 21600"/>
              <a:gd name="T1" fmla="*/ 2419462 h 21599"/>
              <a:gd name="T2" fmla="*/ 2402554 w 21600"/>
              <a:gd name="T3" fmla="*/ 0 h 21599"/>
              <a:gd name="T4" fmla="*/ 2419350 w 21600"/>
              <a:gd name="T5" fmla="*/ 2419462 h 215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599" fill="none" extrusionOk="0">
                <a:moveTo>
                  <a:pt x="0" y="21599"/>
                </a:moveTo>
                <a:cubicBezTo>
                  <a:pt x="0" y="9728"/>
                  <a:pt x="9579" y="81"/>
                  <a:pt x="21449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728"/>
                  <a:pt x="9579" y="81"/>
                  <a:pt x="21449" y="-1"/>
                </a:cubicBez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4" name="Line 28">
            <a:extLst>
              <a:ext uri="{FF2B5EF4-FFF2-40B4-BE49-F238E27FC236}">
                <a16:creationId xmlns:a16="http://schemas.microsoft.com/office/drawing/2014/main" id="{C006A519-820C-4915-8DFB-A4F919E5C9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6800" y="4724400"/>
            <a:ext cx="22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5" name="Line 29">
            <a:extLst>
              <a:ext uri="{FF2B5EF4-FFF2-40B4-BE49-F238E27FC236}">
                <a16:creationId xmlns:a16="http://schemas.microsoft.com/office/drawing/2014/main" id="{AA1111FD-07F0-4BF5-811D-B39466A1929C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4724400"/>
            <a:ext cx="22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6" name="Rectangle 30">
            <a:extLst>
              <a:ext uri="{FF2B5EF4-FFF2-40B4-BE49-F238E27FC236}">
                <a16:creationId xmlns:a16="http://schemas.microsoft.com/office/drawing/2014/main" id="{4FBE2121-C0E7-4FEB-8FBF-F7C80B7899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4701" y="4546600"/>
            <a:ext cx="30591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/>
              <a:t>SECONDARY MARKET</a:t>
            </a:r>
          </a:p>
        </p:txBody>
      </p:sp>
      <p:sp>
        <p:nvSpPr>
          <p:cNvPr id="24607" name="Line 31">
            <a:extLst>
              <a:ext uri="{FF2B5EF4-FFF2-40B4-BE49-F238E27FC236}">
                <a16:creationId xmlns:a16="http://schemas.microsoft.com/office/drawing/2014/main" id="{AB08FBC7-22A2-4030-931D-A19AF34CA856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2133600"/>
            <a:ext cx="0" cy="4114800"/>
          </a:xfrm>
          <a:prstGeom prst="line">
            <a:avLst/>
          </a:prstGeom>
          <a:noFill/>
          <a:ln w="76200" cmpd="tri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8" name="Rectangle 32">
            <a:extLst>
              <a:ext uri="{FF2B5EF4-FFF2-40B4-BE49-F238E27FC236}">
                <a16:creationId xmlns:a16="http://schemas.microsoft.com/office/drawing/2014/main" id="{09A9A05D-C87F-4CFB-AA56-8FE12E2F15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0150" y="2444750"/>
            <a:ext cx="2882900" cy="35687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39969" name="Rectangle 33">
            <a:extLst>
              <a:ext uri="{FF2B5EF4-FFF2-40B4-BE49-F238E27FC236}">
                <a16:creationId xmlns:a16="http://schemas.microsoft.com/office/drawing/2014/main" id="{E37B028E-8286-4137-8B96-1559BB0017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1589" y="2638425"/>
            <a:ext cx="2816225" cy="175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FINANCIAL</a:t>
            </a:r>
          </a:p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BROKERS</a:t>
            </a:r>
          </a:p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en-US" dirty="0">
                <a:solidFill>
                  <a:srgbClr val="000000"/>
                </a:solidFill>
              </a:rPr>
              <a:t>Investment Bankers</a:t>
            </a:r>
          </a:p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en-US" dirty="0">
                <a:solidFill>
                  <a:srgbClr val="000000"/>
                </a:solidFill>
              </a:rPr>
              <a:t>Mortgage Bankers</a:t>
            </a:r>
          </a:p>
        </p:txBody>
      </p:sp>
      <p:sp>
        <p:nvSpPr>
          <p:cNvPr id="24610" name="Line 34">
            <a:extLst>
              <a:ext uri="{FF2B5EF4-FFF2-40B4-BE49-F238E27FC236}">
                <a16:creationId xmlns:a16="http://schemas.microsoft.com/office/drawing/2014/main" id="{9AE21FAE-8BCE-4356-9D0E-E7C53215CDD8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581400"/>
            <a:ext cx="2895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1" name="Rectangle 35">
            <a:extLst>
              <a:ext uri="{FF2B5EF4-FFF2-40B4-BE49-F238E27FC236}">
                <a16:creationId xmlns:a16="http://schemas.microsoft.com/office/drawing/2014/main" id="{960D671C-6947-4DD2-BB1D-18BCF7A09B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4" y="2363789"/>
            <a:ext cx="2670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/>
              <a:t>INVESTMENT SECTOR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75C6950F-4251-4F42-8392-319B5B022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150" y="3435350"/>
            <a:ext cx="2654300" cy="3683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F4020910-1F2A-4152-AE6B-64F028AF03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00401" y="0"/>
            <a:ext cx="5781675" cy="1752600"/>
          </a:xfrm>
        </p:spPr>
        <p:txBody>
          <a:bodyPr/>
          <a:lstStyle/>
          <a:p>
            <a:pPr>
              <a:defRPr/>
            </a:pPr>
            <a:r>
              <a:rPr lang="en-US"/>
              <a:t>Flow of Funds 		in the Economy</a:t>
            </a:r>
          </a:p>
        </p:txBody>
      </p:sp>
      <p:sp>
        <p:nvSpPr>
          <p:cNvPr id="25604" name="Rectangle 4">
            <a:extLst>
              <a:ext uri="{FF2B5EF4-FFF2-40B4-BE49-F238E27FC236}">
                <a16:creationId xmlns:a16="http://schemas.microsoft.com/office/drawing/2014/main" id="{E061C809-FB74-4ED9-82F3-B462808BF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150" y="2368550"/>
            <a:ext cx="2654300" cy="3683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434B4F3F-C005-49CF-8C2B-04A50C8382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7550" y="3054350"/>
            <a:ext cx="977900" cy="21209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40966" name="Rectangle 6">
            <a:extLst>
              <a:ext uri="{FF2B5EF4-FFF2-40B4-BE49-F238E27FC236}">
                <a16:creationId xmlns:a16="http://schemas.microsoft.com/office/drawing/2014/main" id="{21BDBC11-6F2F-4818-8F0A-D716FD8FC2C4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5226051" y="3786189"/>
            <a:ext cx="2136775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FINANCIAL</a:t>
            </a:r>
          </a:p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INTERMEDIARIES</a:t>
            </a:r>
          </a:p>
        </p:txBody>
      </p:sp>
      <p:sp>
        <p:nvSpPr>
          <p:cNvPr id="25607" name="Line 7">
            <a:extLst>
              <a:ext uri="{FF2B5EF4-FFF2-40B4-BE49-F238E27FC236}">
                <a16:creationId xmlns:a16="http://schemas.microsoft.com/office/drawing/2014/main" id="{872592C3-4D19-494E-A393-F498930FEC8B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1600200"/>
            <a:ext cx="3886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Line 8">
            <a:extLst>
              <a:ext uri="{FF2B5EF4-FFF2-40B4-BE49-F238E27FC236}">
                <a16:creationId xmlns:a16="http://schemas.microsoft.com/office/drawing/2014/main" id="{A10BBBC8-7BB2-4E98-9433-75BC76AB1EAE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1676400"/>
            <a:ext cx="3886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9" name="Rectangle 9">
            <a:extLst>
              <a:ext uri="{FF2B5EF4-FFF2-40B4-BE49-F238E27FC236}">
                <a16:creationId xmlns:a16="http://schemas.microsoft.com/office/drawing/2014/main" id="{7AFD013D-F051-470E-810F-87E581ADEC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150" y="4502150"/>
            <a:ext cx="2654300" cy="3683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25610" name="Rectangle 10">
            <a:extLst>
              <a:ext uri="{FF2B5EF4-FFF2-40B4-BE49-F238E27FC236}">
                <a16:creationId xmlns:a16="http://schemas.microsoft.com/office/drawing/2014/main" id="{D5CC39F7-AAB3-4747-A339-461289A0DB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150" y="5645150"/>
            <a:ext cx="2654300" cy="3683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25611" name="Rectangle 11">
            <a:extLst>
              <a:ext uri="{FF2B5EF4-FFF2-40B4-BE49-F238E27FC236}">
                <a16:creationId xmlns:a16="http://schemas.microsoft.com/office/drawing/2014/main" id="{9AB448C4-0DA8-4FD8-A66F-D14B78C040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7589" y="5678489"/>
            <a:ext cx="25114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/>
              <a:t>SAVINGS SECTOR</a:t>
            </a:r>
          </a:p>
        </p:txBody>
      </p:sp>
      <p:sp>
        <p:nvSpPr>
          <p:cNvPr id="25612" name="Rectangle 12">
            <a:extLst>
              <a:ext uri="{FF2B5EF4-FFF2-40B4-BE49-F238E27FC236}">
                <a16:creationId xmlns:a16="http://schemas.microsoft.com/office/drawing/2014/main" id="{27D334C8-5072-426D-9EEA-01AC549BB3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1213" y="3476625"/>
            <a:ext cx="28702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/>
              <a:t>FINANCIAL BROKERS</a:t>
            </a:r>
          </a:p>
        </p:txBody>
      </p:sp>
      <p:sp>
        <p:nvSpPr>
          <p:cNvPr id="25613" name="Line 13">
            <a:extLst>
              <a:ext uri="{FF2B5EF4-FFF2-40B4-BE49-F238E27FC236}">
                <a16:creationId xmlns:a16="http://schemas.microsoft.com/office/drawing/2014/main" id="{E618D3F0-9866-4D38-B0B9-96E8BD4508F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590800"/>
            <a:ext cx="0" cy="3276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Line 14">
            <a:extLst>
              <a:ext uri="{FF2B5EF4-FFF2-40B4-BE49-F238E27FC236}">
                <a16:creationId xmlns:a16="http://schemas.microsoft.com/office/drawing/2014/main" id="{AB2D1DC5-A7EB-4C34-94E7-5D3FF767B794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5867400"/>
            <a:ext cx="381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Line 15">
            <a:extLst>
              <a:ext uri="{FF2B5EF4-FFF2-40B4-BE49-F238E27FC236}">
                <a16:creationId xmlns:a16="http://schemas.microsoft.com/office/drawing/2014/main" id="{F1B942B9-F6B4-415C-9BF5-9EA6A285FD48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2590800"/>
            <a:ext cx="381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Line 16">
            <a:extLst>
              <a:ext uri="{FF2B5EF4-FFF2-40B4-BE49-F238E27FC236}">
                <a16:creationId xmlns:a16="http://schemas.microsoft.com/office/drawing/2014/main" id="{5AFC742B-268A-4525-A7E2-A1F3C1BCFD5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2743200"/>
            <a:ext cx="0" cy="685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Line 17">
            <a:extLst>
              <a:ext uri="{FF2B5EF4-FFF2-40B4-BE49-F238E27FC236}">
                <a16:creationId xmlns:a16="http://schemas.microsoft.com/office/drawing/2014/main" id="{F463D5D9-4685-43DE-A324-EA5B042C157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4876800"/>
            <a:ext cx="0" cy="762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8">
            <a:extLst>
              <a:ext uri="{FF2B5EF4-FFF2-40B4-BE49-F238E27FC236}">
                <a16:creationId xmlns:a16="http://schemas.microsoft.com/office/drawing/2014/main" id="{9AB8303A-B5AF-4D16-8BB9-56429B43F823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2514600"/>
            <a:ext cx="1447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19">
            <a:extLst>
              <a:ext uri="{FF2B5EF4-FFF2-40B4-BE49-F238E27FC236}">
                <a16:creationId xmlns:a16="http://schemas.microsoft.com/office/drawing/2014/main" id="{A8B5F6FF-BE1D-451E-B68D-323896A73392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5943600"/>
            <a:ext cx="14478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Line 20">
            <a:extLst>
              <a:ext uri="{FF2B5EF4-FFF2-40B4-BE49-F238E27FC236}">
                <a16:creationId xmlns:a16="http://schemas.microsoft.com/office/drawing/2014/main" id="{8FD710D0-598B-4E73-9BCC-FCE5E91F74E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5181600"/>
            <a:ext cx="0" cy="762000"/>
          </a:xfrm>
          <a:prstGeom prst="line">
            <a:avLst/>
          </a:prstGeom>
          <a:noFill/>
          <a:ln w="12700">
            <a:solidFill>
              <a:srgbClr val="000000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1" name="Line 21">
            <a:extLst>
              <a:ext uri="{FF2B5EF4-FFF2-40B4-BE49-F238E27FC236}">
                <a16:creationId xmlns:a16="http://schemas.microsoft.com/office/drawing/2014/main" id="{375A4B3E-E549-4C43-A7F8-86336FB9FF2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2514600"/>
            <a:ext cx="0" cy="533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Line 22">
            <a:extLst>
              <a:ext uri="{FF2B5EF4-FFF2-40B4-BE49-F238E27FC236}">
                <a16:creationId xmlns:a16="http://schemas.microsoft.com/office/drawing/2014/main" id="{0C697AE2-B6C7-464D-AFB5-F26F32626C5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6800" y="3505200"/>
            <a:ext cx="914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3" name="Line 23">
            <a:extLst>
              <a:ext uri="{FF2B5EF4-FFF2-40B4-BE49-F238E27FC236}">
                <a16:creationId xmlns:a16="http://schemas.microsoft.com/office/drawing/2014/main" id="{1F70BC84-6D71-4757-868F-45C53FD36547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3733800"/>
            <a:ext cx="0" cy="1981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4" name="Line 24">
            <a:extLst>
              <a:ext uri="{FF2B5EF4-FFF2-40B4-BE49-F238E27FC236}">
                <a16:creationId xmlns:a16="http://schemas.microsoft.com/office/drawing/2014/main" id="{EA069884-504D-4D05-8B69-1EEE370B4C2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6800" y="5715000"/>
            <a:ext cx="457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5" name="Line 25">
            <a:extLst>
              <a:ext uri="{FF2B5EF4-FFF2-40B4-BE49-F238E27FC236}">
                <a16:creationId xmlns:a16="http://schemas.microsoft.com/office/drawing/2014/main" id="{2069945F-0056-4CCE-96CF-F465B74EFFE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6800" y="3733800"/>
            <a:ext cx="457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6" name="Arc 26">
            <a:extLst>
              <a:ext uri="{FF2B5EF4-FFF2-40B4-BE49-F238E27FC236}">
                <a16:creationId xmlns:a16="http://schemas.microsoft.com/office/drawing/2014/main" id="{5EC54C56-483E-4456-A7F3-649CFC37060C}"/>
              </a:ext>
            </a:extLst>
          </p:cNvPr>
          <p:cNvSpPr>
            <a:spLocks/>
          </p:cNvSpPr>
          <p:nvPr/>
        </p:nvSpPr>
        <p:spPr bwMode="auto">
          <a:xfrm rot="5400000">
            <a:off x="5334794" y="4725194"/>
            <a:ext cx="230188" cy="228600"/>
          </a:xfrm>
          <a:custGeom>
            <a:avLst/>
            <a:gdLst>
              <a:gd name="T0" fmla="*/ 0 w 21750"/>
              <a:gd name="T1" fmla="*/ 116 h 21600"/>
              <a:gd name="T2" fmla="*/ 2436162 w 21750"/>
              <a:gd name="T3" fmla="*/ 2419350 h 21600"/>
              <a:gd name="T4" fmla="*/ 16806 w 21750"/>
              <a:gd name="T5" fmla="*/ 24193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50" h="21600" fill="none" extrusionOk="0">
                <a:moveTo>
                  <a:pt x="-1" y="0"/>
                </a:moveTo>
                <a:cubicBezTo>
                  <a:pt x="49" y="0"/>
                  <a:pt x="99" y="0"/>
                  <a:pt x="150" y="0"/>
                </a:cubicBezTo>
                <a:cubicBezTo>
                  <a:pt x="12079" y="0"/>
                  <a:pt x="21750" y="9670"/>
                  <a:pt x="21750" y="21600"/>
                </a:cubicBezTo>
              </a:path>
              <a:path w="21750" h="21600" stroke="0" extrusionOk="0">
                <a:moveTo>
                  <a:pt x="-1" y="0"/>
                </a:moveTo>
                <a:cubicBezTo>
                  <a:pt x="49" y="0"/>
                  <a:pt x="99" y="0"/>
                  <a:pt x="150" y="0"/>
                </a:cubicBezTo>
                <a:cubicBezTo>
                  <a:pt x="12079" y="0"/>
                  <a:pt x="21750" y="9670"/>
                  <a:pt x="21750" y="21600"/>
                </a:cubicBezTo>
                <a:lnTo>
                  <a:pt x="150" y="21600"/>
                </a:lnTo>
                <a:lnTo>
                  <a:pt x="-1" y="0"/>
                </a:lnTo>
                <a:close/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7" name="Arc 27">
            <a:extLst>
              <a:ext uri="{FF2B5EF4-FFF2-40B4-BE49-F238E27FC236}">
                <a16:creationId xmlns:a16="http://schemas.microsoft.com/office/drawing/2014/main" id="{4CD40609-CA72-41D9-B305-21C4FE552DEB}"/>
              </a:ext>
            </a:extLst>
          </p:cNvPr>
          <p:cNvSpPr>
            <a:spLocks/>
          </p:cNvSpPr>
          <p:nvPr/>
        </p:nvSpPr>
        <p:spPr bwMode="auto">
          <a:xfrm rot="16200000">
            <a:off x="5106988" y="4725988"/>
            <a:ext cx="228600" cy="228600"/>
          </a:xfrm>
          <a:custGeom>
            <a:avLst/>
            <a:gdLst>
              <a:gd name="T0" fmla="*/ 0 w 21600"/>
              <a:gd name="T1" fmla="*/ 2419462 h 21599"/>
              <a:gd name="T2" fmla="*/ 2402554 w 21600"/>
              <a:gd name="T3" fmla="*/ 0 h 21599"/>
              <a:gd name="T4" fmla="*/ 2419350 w 21600"/>
              <a:gd name="T5" fmla="*/ 2419462 h 215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599" fill="none" extrusionOk="0">
                <a:moveTo>
                  <a:pt x="0" y="21599"/>
                </a:moveTo>
                <a:cubicBezTo>
                  <a:pt x="0" y="9728"/>
                  <a:pt x="9579" y="81"/>
                  <a:pt x="21449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728"/>
                  <a:pt x="9579" y="81"/>
                  <a:pt x="21449" y="-1"/>
                </a:cubicBez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8" name="Line 28">
            <a:extLst>
              <a:ext uri="{FF2B5EF4-FFF2-40B4-BE49-F238E27FC236}">
                <a16:creationId xmlns:a16="http://schemas.microsoft.com/office/drawing/2014/main" id="{4D974BE6-8C7A-4B3D-A609-49E0C6C338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6800" y="4724400"/>
            <a:ext cx="22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9" name="Line 29">
            <a:extLst>
              <a:ext uri="{FF2B5EF4-FFF2-40B4-BE49-F238E27FC236}">
                <a16:creationId xmlns:a16="http://schemas.microsoft.com/office/drawing/2014/main" id="{0DF015B5-7F09-423A-AB45-29300B237F28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4724400"/>
            <a:ext cx="22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0" name="Rectangle 30">
            <a:extLst>
              <a:ext uri="{FF2B5EF4-FFF2-40B4-BE49-F238E27FC236}">
                <a16:creationId xmlns:a16="http://schemas.microsoft.com/office/drawing/2014/main" id="{FD7FD21B-F92C-4596-9CD2-37A2BDE34F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4701" y="4546600"/>
            <a:ext cx="30591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/>
              <a:t>SECONDARY MARKET</a:t>
            </a:r>
          </a:p>
        </p:txBody>
      </p:sp>
      <p:sp>
        <p:nvSpPr>
          <p:cNvPr id="25631" name="Line 31">
            <a:extLst>
              <a:ext uri="{FF2B5EF4-FFF2-40B4-BE49-F238E27FC236}">
                <a16:creationId xmlns:a16="http://schemas.microsoft.com/office/drawing/2014/main" id="{91E4FDC4-BD37-4EB1-9A1E-3C9B14F54C62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2133600"/>
            <a:ext cx="0" cy="4114800"/>
          </a:xfrm>
          <a:prstGeom prst="line">
            <a:avLst/>
          </a:prstGeom>
          <a:noFill/>
          <a:ln w="76200" cmpd="tri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2" name="Rectangle 32">
            <a:extLst>
              <a:ext uri="{FF2B5EF4-FFF2-40B4-BE49-F238E27FC236}">
                <a16:creationId xmlns:a16="http://schemas.microsoft.com/office/drawing/2014/main" id="{FACEF4C3-CB16-4B7B-B063-9BF58661F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0150" y="2444750"/>
            <a:ext cx="2882900" cy="35687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40993" name="Rectangle 33">
            <a:extLst>
              <a:ext uri="{FF2B5EF4-FFF2-40B4-BE49-F238E27FC236}">
                <a16:creationId xmlns:a16="http://schemas.microsoft.com/office/drawing/2014/main" id="{FC8CF78F-78D6-4A06-BDAD-22CDDCFF8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1564" y="2647951"/>
            <a:ext cx="3121025" cy="3044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FINANCIAL</a:t>
            </a:r>
          </a:p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INTERMEDIARIES</a:t>
            </a:r>
          </a:p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en-US" sz="2300" dirty="0">
                <a:solidFill>
                  <a:srgbClr val="000000"/>
                </a:solidFill>
              </a:rPr>
              <a:t>Commercial Banks</a:t>
            </a:r>
          </a:p>
          <a:p>
            <a:pPr algn="ctr">
              <a:defRPr/>
            </a:pPr>
            <a:r>
              <a:rPr lang="en-US" sz="2300" dirty="0">
                <a:solidFill>
                  <a:srgbClr val="000000"/>
                </a:solidFill>
              </a:rPr>
              <a:t>Savings Institutions</a:t>
            </a:r>
          </a:p>
          <a:p>
            <a:pPr algn="ctr">
              <a:defRPr/>
            </a:pPr>
            <a:r>
              <a:rPr lang="en-US" sz="2300" dirty="0">
                <a:solidFill>
                  <a:srgbClr val="000000"/>
                </a:solidFill>
              </a:rPr>
              <a:t>Insurance Cos.</a:t>
            </a:r>
          </a:p>
          <a:p>
            <a:pPr algn="ctr">
              <a:defRPr/>
            </a:pPr>
            <a:r>
              <a:rPr lang="en-US" sz="2300" dirty="0">
                <a:solidFill>
                  <a:srgbClr val="000000"/>
                </a:solidFill>
              </a:rPr>
              <a:t>Pension Funds</a:t>
            </a:r>
          </a:p>
          <a:p>
            <a:pPr algn="ctr">
              <a:defRPr/>
            </a:pPr>
            <a:r>
              <a:rPr lang="en-US" sz="2300" dirty="0">
                <a:solidFill>
                  <a:srgbClr val="000000"/>
                </a:solidFill>
              </a:rPr>
              <a:t>Finance Companies</a:t>
            </a:r>
          </a:p>
          <a:p>
            <a:pPr algn="ctr">
              <a:defRPr/>
            </a:pPr>
            <a:r>
              <a:rPr lang="en-US" sz="2300" dirty="0">
                <a:solidFill>
                  <a:srgbClr val="000000"/>
                </a:solidFill>
              </a:rPr>
              <a:t>Mutual Funds</a:t>
            </a:r>
          </a:p>
        </p:txBody>
      </p:sp>
      <p:sp>
        <p:nvSpPr>
          <p:cNvPr id="25634" name="Line 34">
            <a:extLst>
              <a:ext uri="{FF2B5EF4-FFF2-40B4-BE49-F238E27FC236}">
                <a16:creationId xmlns:a16="http://schemas.microsoft.com/office/drawing/2014/main" id="{27851B2B-36C6-4DC0-8B73-104AD2FD6029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3581400"/>
            <a:ext cx="2895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5" name="Rectangle 35">
            <a:extLst>
              <a:ext uri="{FF2B5EF4-FFF2-40B4-BE49-F238E27FC236}">
                <a16:creationId xmlns:a16="http://schemas.microsoft.com/office/drawing/2014/main" id="{E5A97EAD-83A3-4852-BA58-3C42F9AF88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4" y="2363789"/>
            <a:ext cx="2670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/>
              <a:t>INVESTMENT SECTOR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42819C05-38EA-44C4-80E1-BDC68D0C7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150" y="3435350"/>
            <a:ext cx="2654300" cy="3683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1DBF4314-6117-40AE-B1A8-B96F844A94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00401" y="0"/>
            <a:ext cx="5781675" cy="1752600"/>
          </a:xfrm>
        </p:spPr>
        <p:txBody>
          <a:bodyPr/>
          <a:lstStyle/>
          <a:p>
            <a:pPr>
              <a:defRPr/>
            </a:pPr>
            <a:r>
              <a:rPr lang="en-US"/>
              <a:t>Flow of Funds 		in the Economy</a:t>
            </a:r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B96EED1F-0450-4A36-8FED-E41589DB3A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150" y="2368550"/>
            <a:ext cx="2654300" cy="3683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8F6C3476-CDE9-4A50-819C-43F7E34A5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7550" y="3054350"/>
            <a:ext cx="977900" cy="21209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26630" name="Rectangle 6">
            <a:extLst>
              <a:ext uri="{FF2B5EF4-FFF2-40B4-BE49-F238E27FC236}">
                <a16:creationId xmlns:a16="http://schemas.microsoft.com/office/drawing/2014/main" id="{76434BDD-24AB-4A60-8BF7-85325B3A65D4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5215617" y="3783393"/>
            <a:ext cx="2157643" cy="6437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FINANCIAL</a:t>
            </a:r>
          </a:p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>
                <a:solidFill>
                  <a:schemeClr val="tx1"/>
                </a:solidFill>
              </a:rPr>
              <a:t>INTERMEDIARIES</a:t>
            </a:r>
          </a:p>
        </p:txBody>
      </p:sp>
      <p:sp>
        <p:nvSpPr>
          <p:cNvPr id="26631" name="Line 7">
            <a:extLst>
              <a:ext uri="{FF2B5EF4-FFF2-40B4-BE49-F238E27FC236}">
                <a16:creationId xmlns:a16="http://schemas.microsoft.com/office/drawing/2014/main" id="{F20F1B8D-53F4-43C4-A96A-7E01823C9BC3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1600200"/>
            <a:ext cx="3886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>
            <a:extLst>
              <a:ext uri="{FF2B5EF4-FFF2-40B4-BE49-F238E27FC236}">
                <a16:creationId xmlns:a16="http://schemas.microsoft.com/office/drawing/2014/main" id="{59AD8D3F-510A-4716-A672-8581B79DBFFC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1676400"/>
            <a:ext cx="3886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Rectangle 9">
            <a:extLst>
              <a:ext uri="{FF2B5EF4-FFF2-40B4-BE49-F238E27FC236}">
                <a16:creationId xmlns:a16="http://schemas.microsoft.com/office/drawing/2014/main" id="{DFF56383-347B-4A9B-B9E2-04787E2917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150" y="4502150"/>
            <a:ext cx="2654300" cy="3683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26634" name="Rectangle 10">
            <a:extLst>
              <a:ext uri="{FF2B5EF4-FFF2-40B4-BE49-F238E27FC236}">
                <a16:creationId xmlns:a16="http://schemas.microsoft.com/office/drawing/2014/main" id="{D393F56C-24C9-4A48-91DC-259631BCFA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6150" y="5645150"/>
            <a:ext cx="2654300" cy="3683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26635" name="Rectangle 11">
            <a:extLst>
              <a:ext uri="{FF2B5EF4-FFF2-40B4-BE49-F238E27FC236}">
                <a16:creationId xmlns:a16="http://schemas.microsoft.com/office/drawing/2014/main" id="{2C3DF01B-D76E-46AB-A2A5-3C1850CAD5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7589" y="5678489"/>
            <a:ext cx="25114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/>
              <a:t>SAVINGS SECTOR</a:t>
            </a:r>
          </a:p>
        </p:txBody>
      </p:sp>
      <p:sp>
        <p:nvSpPr>
          <p:cNvPr id="26636" name="Rectangle 12">
            <a:extLst>
              <a:ext uri="{FF2B5EF4-FFF2-40B4-BE49-F238E27FC236}">
                <a16:creationId xmlns:a16="http://schemas.microsoft.com/office/drawing/2014/main" id="{263F7E37-CDD0-4513-B241-69D2B1452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1213" y="3476625"/>
            <a:ext cx="28702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/>
              <a:t>FINANCIAL BROKERS</a:t>
            </a:r>
          </a:p>
        </p:txBody>
      </p:sp>
      <p:sp>
        <p:nvSpPr>
          <p:cNvPr id="26637" name="Line 13">
            <a:extLst>
              <a:ext uri="{FF2B5EF4-FFF2-40B4-BE49-F238E27FC236}">
                <a16:creationId xmlns:a16="http://schemas.microsoft.com/office/drawing/2014/main" id="{1E74A4B1-0CBB-4CAB-A375-0A333F56992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828800" y="2590800"/>
            <a:ext cx="0" cy="3276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8" name="Line 14">
            <a:extLst>
              <a:ext uri="{FF2B5EF4-FFF2-40B4-BE49-F238E27FC236}">
                <a16:creationId xmlns:a16="http://schemas.microsoft.com/office/drawing/2014/main" id="{B7DCF1BC-B34D-4382-8896-8D6066098FF2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5867400"/>
            <a:ext cx="381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9" name="Line 15">
            <a:extLst>
              <a:ext uri="{FF2B5EF4-FFF2-40B4-BE49-F238E27FC236}">
                <a16:creationId xmlns:a16="http://schemas.microsoft.com/office/drawing/2014/main" id="{98BA0607-F01C-419C-81E2-86707325216D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2590800"/>
            <a:ext cx="381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Line 16">
            <a:extLst>
              <a:ext uri="{FF2B5EF4-FFF2-40B4-BE49-F238E27FC236}">
                <a16:creationId xmlns:a16="http://schemas.microsoft.com/office/drawing/2014/main" id="{2CD5F8B8-5378-49A2-85D9-6312D5DA5B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2743200"/>
            <a:ext cx="0" cy="685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1" name="Line 17">
            <a:extLst>
              <a:ext uri="{FF2B5EF4-FFF2-40B4-BE49-F238E27FC236}">
                <a16:creationId xmlns:a16="http://schemas.microsoft.com/office/drawing/2014/main" id="{A23C5BCC-42FE-4EE3-A4B6-9B0BD4F5B6A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05200" y="4876800"/>
            <a:ext cx="0" cy="762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Line 18">
            <a:extLst>
              <a:ext uri="{FF2B5EF4-FFF2-40B4-BE49-F238E27FC236}">
                <a16:creationId xmlns:a16="http://schemas.microsoft.com/office/drawing/2014/main" id="{4CA1BD32-2C51-4670-8D7C-21290CB76FCA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2514600"/>
            <a:ext cx="1447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3" name="Line 19">
            <a:extLst>
              <a:ext uri="{FF2B5EF4-FFF2-40B4-BE49-F238E27FC236}">
                <a16:creationId xmlns:a16="http://schemas.microsoft.com/office/drawing/2014/main" id="{C5F52870-7CD5-4932-817B-62F40BFEE113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5943600"/>
            <a:ext cx="14478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4" name="Line 20">
            <a:extLst>
              <a:ext uri="{FF2B5EF4-FFF2-40B4-BE49-F238E27FC236}">
                <a16:creationId xmlns:a16="http://schemas.microsoft.com/office/drawing/2014/main" id="{9EA063D5-CE8D-4C80-BFCB-E88A4984C2C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5181600"/>
            <a:ext cx="0" cy="762000"/>
          </a:xfrm>
          <a:prstGeom prst="line">
            <a:avLst/>
          </a:prstGeom>
          <a:noFill/>
          <a:ln w="12700">
            <a:solidFill>
              <a:srgbClr val="000000"/>
            </a:solidFill>
            <a:prstDash val="lg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5" name="Line 21">
            <a:extLst>
              <a:ext uri="{FF2B5EF4-FFF2-40B4-BE49-F238E27FC236}">
                <a16:creationId xmlns:a16="http://schemas.microsoft.com/office/drawing/2014/main" id="{663CF89B-205C-4DB6-89E0-10672B6860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24600" y="2514600"/>
            <a:ext cx="0" cy="533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6" name="Line 22">
            <a:extLst>
              <a:ext uri="{FF2B5EF4-FFF2-40B4-BE49-F238E27FC236}">
                <a16:creationId xmlns:a16="http://schemas.microsoft.com/office/drawing/2014/main" id="{25105ACA-991E-48B9-B954-EDE8AB2738C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6800" y="3505200"/>
            <a:ext cx="914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7" name="Line 23">
            <a:extLst>
              <a:ext uri="{FF2B5EF4-FFF2-40B4-BE49-F238E27FC236}">
                <a16:creationId xmlns:a16="http://schemas.microsoft.com/office/drawing/2014/main" id="{1CF36243-FDDD-40BD-92A2-F88E1FE81CB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3733800"/>
            <a:ext cx="0" cy="1981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8" name="Line 24">
            <a:extLst>
              <a:ext uri="{FF2B5EF4-FFF2-40B4-BE49-F238E27FC236}">
                <a16:creationId xmlns:a16="http://schemas.microsoft.com/office/drawing/2014/main" id="{A6292C12-978E-4899-969A-7D01605C431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6800" y="5715000"/>
            <a:ext cx="457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9" name="Line 25">
            <a:extLst>
              <a:ext uri="{FF2B5EF4-FFF2-40B4-BE49-F238E27FC236}">
                <a16:creationId xmlns:a16="http://schemas.microsoft.com/office/drawing/2014/main" id="{D03DF9B0-8090-4A81-BDEE-9E799428236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6800" y="3733800"/>
            <a:ext cx="457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0" name="Arc 26">
            <a:extLst>
              <a:ext uri="{FF2B5EF4-FFF2-40B4-BE49-F238E27FC236}">
                <a16:creationId xmlns:a16="http://schemas.microsoft.com/office/drawing/2014/main" id="{45810D5D-501C-4A7C-8A62-3EB5C8325818}"/>
              </a:ext>
            </a:extLst>
          </p:cNvPr>
          <p:cNvSpPr>
            <a:spLocks/>
          </p:cNvSpPr>
          <p:nvPr/>
        </p:nvSpPr>
        <p:spPr bwMode="auto">
          <a:xfrm rot="5400000">
            <a:off x="5334794" y="4725194"/>
            <a:ext cx="230188" cy="228600"/>
          </a:xfrm>
          <a:custGeom>
            <a:avLst/>
            <a:gdLst>
              <a:gd name="T0" fmla="*/ 0 w 21750"/>
              <a:gd name="T1" fmla="*/ 116 h 21600"/>
              <a:gd name="T2" fmla="*/ 2436162 w 21750"/>
              <a:gd name="T3" fmla="*/ 2419350 h 21600"/>
              <a:gd name="T4" fmla="*/ 16806 w 21750"/>
              <a:gd name="T5" fmla="*/ 241935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50" h="21600" fill="none" extrusionOk="0">
                <a:moveTo>
                  <a:pt x="-1" y="0"/>
                </a:moveTo>
                <a:cubicBezTo>
                  <a:pt x="49" y="0"/>
                  <a:pt x="99" y="0"/>
                  <a:pt x="150" y="0"/>
                </a:cubicBezTo>
                <a:cubicBezTo>
                  <a:pt x="12079" y="0"/>
                  <a:pt x="21750" y="9670"/>
                  <a:pt x="21750" y="21600"/>
                </a:cubicBezTo>
              </a:path>
              <a:path w="21750" h="21600" stroke="0" extrusionOk="0">
                <a:moveTo>
                  <a:pt x="-1" y="0"/>
                </a:moveTo>
                <a:cubicBezTo>
                  <a:pt x="49" y="0"/>
                  <a:pt x="99" y="0"/>
                  <a:pt x="150" y="0"/>
                </a:cubicBezTo>
                <a:cubicBezTo>
                  <a:pt x="12079" y="0"/>
                  <a:pt x="21750" y="9670"/>
                  <a:pt x="21750" y="21600"/>
                </a:cubicBezTo>
                <a:lnTo>
                  <a:pt x="150" y="21600"/>
                </a:lnTo>
                <a:lnTo>
                  <a:pt x="-1" y="0"/>
                </a:lnTo>
                <a:close/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1" name="Arc 27">
            <a:extLst>
              <a:ext uri="{FF2B5EF4-FFF2-40B4-BE49-F238E27FC236}">
                <a16:creationId xmlns:a16="http://schemas.microsoft.com/office/drawing/2014/main" id="{5D75E1B3-B4A3-4475-9E35-6DB6D2DC8DA5}"/>
              </a:ext>
            </a:extLst>
          </p:cNvPr>
          <p:cNvSpPr>
            <a:spLocks/>
          </p:cNvSpPr>
          <p:nvPr/>
        </p:nvSpPr>
        <p:spPr bwMode="auto">
          <a:xfrm rot="16200000">
            <a:off x="5106988" y="4725988"/>
            <a:ext cx="228600" cy="228600"/>
          </a:xfrm>
          <a:custGeom>
            <a:avLst/>
            <a:gdLst>
              <a:gd name="T0" fmla="*/ 0 w 21600"/>
              <a:gd name="T1" fmla="*/ 2419462 h 21599"/>
              <a:gd name="T2" fmla="*/ 2402554 w 21600"/>
              <a:gd name="T3" fmla="*/ 0 h 21599"/>
              <a:gd name="T4" fmla="*/ 2419350 w 21600"/>
              <a:gd name="T5" fmla="*/ 2419462 h 215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599" fill="none" extrusionOk="0">
                <a:moveTo>
                  <a:pt x="0" y="21599"/>
                </a:moveTo>
                <a:cubicBezTo>
                  <a:pt x="0" y="9728"/>
                  <a:pt x="9579" y="81"/>
                  <a:pt x="21449" y="-1"/>
                </a:cubicBezTo>
              </a:path>
              <a:path w="21600" h="21599" stroke="0" extrusionOk="0">
                <a:moveTo>
                  <a:pt x="0" y="21599"/>
                </a:moveTo>
                <a:cubicBezTo>
                  <a:pt x="0" y="9728"/>
                  <a:pt x="9579" y="81"/>
                  <a:pt x="21449" y="-1"/>
                </a:cubicBezTo>
                <a:lnTo>
                  <a:pt x="21600" y="21599"/>
                </a:lnTo>
                <a:lnTo>
                  <a:pt x="0" y="21599"/>
                </a:lnTo>
                <a:close/>
              </a:path>
            </a:pathLst>
          </a:cu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2" name="Line 28">
            <a:extLst>
              <a:ext uri="{FF2B5EF4-FFF2-40B4-BE49-F238E27FC236}">
                <a16:creationId xmlns:a16="http://schemas.microsoft.com/office/drawing/2014/main" id="{59CC670F-6FA6-4BF1-BC24-B5BAED635BE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6800" y="4724400"/>
            <a:ext cx="22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3" name="Line 29">
            <a:extLst>
              <a:ext uri="{FF2B5EF4-FFF2-40B4-BE49-F238E27FC236}">
                <a16:creationId xmlns:a16="http://schemas.microsoft.com/office/drawing/2014/main" id="{6BA85B05-23B0-42E0-A170-AD194BB7C443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4724400"/>
            <a:ext cx="22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4" name="Rectangle 30">
            <a:extLst>
              <a:ext uri="{FF2B5EF4-FFF2-40B4-BE49-F238E27FC236}">
                <a16:creationId xmlns:a16="http://schemas.microsoft.com/office/drawing/2014/main" id="{CB91116D-7AB3-4FAA-9DF0-68B18CB5F4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4701" y="4546600"/>
            <a:ext cx="30591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SECONDARY MARKET</a:t>
            </a:r>
          </a:p>
        </p:txBody>
      </p:sp>
      <p:sp>
        <p:nvSpPr>
          <p:cNvPr id="26655" name="Line 31">
            <a:extLst>
              <a:ext uri="{FF2B5EF4-FFF2-40B4-BE49-F238E27FC236}">
                <a16:creationId xmlns:a16="http://schemas.microsoft.com/office/drawing/2014/main" id="{BDB923BE-1AD3-4520-9046-BE4CAEDE3FD1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0" y="2133600"/>
            <a:ext cx="0" cy="4114800"/>
          </a:xfrm>
          <a:prstGeom prst="line">
            <a:avLst/>
          </a:prstGeom>
          <a:noFill/>
          <a:ln w="76200" cmpd="tri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6" name="Rectangle 32">
            <a:extLst>
              <a:ext uri="{FF2B5EF4-FFF2-40B4-BE49-F238E27FC236}">
                <a16:creationId xmlns:a16="http://schemas.microsoft.com/office/drawing/2014/main" id="{8F129E6D-93B6-4C13-B288-85E6DCADF5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2550" y="2444750"/>
            <a:ext cx="2730500" cy="34163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lang="en-US" altLang="en-US" sz="2400">
              <a:solidFill>
                <a:schemeClr val="tx1"/>
              </a:solidFill>
            </a:endParaRPr>
          </a:p>
        </p:txBody>
      </p:sp>
      <p:sp>
        <p:nvSpPr>
          <p:cNvPr id="42017" name="Rectangle 33">
            <a:extLst>
              <a:ext uri="{FF2B5EF4-FFF2-40B4-BE49-F238E27FC236}">
                <a16:creationId xmlns:a16="http://schemas.microsoft.com/office/drawing/2014/main" id="{8303E50A-AFD5-4C4B-A1DD-28045F6C7E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1589" y="2638426"/>
            <a:ext cx="2816225" cy="2305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SECONDARY</a:t>
            </a:r>
          </a:p>
          <a:p>
            <a:pPr algn="ctr"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MARKET</a:t>
            </a:r>
          </a:p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en-US" dirty="0">
                <a:solidFill>
                  <a:srgbClr val="000000"/>
                </a:solidFill>
              </a:rPr>
              <a:t>Security</a:t>
            </a:r>
          </a:p>
          <a:p>
            <a:pPr algn="ctr">
              <a:defRPr/>
            </a:pPr>
            <a:r>
              <a:rPr lang="en-US" dirty="0">
                <a:solidFill>
                  <a:srgbClr val="000000"/>
                </a:solidFill>
              </a:rPr>
              <a:t>Exchanges</a:t>
            </a:r>
          </a:p>
          <a:p>
            <a:pPr algn="ctr">
              <a:defRPr/>
            </a:pPr>
            <a:endParaRPr lang="en-US" dirty="0">
              <a:solidFill>
                <a:srgbClr val="000000"/>
              </a:solidFill>
            </a:endParaRPr>
          </a:p>
          <a:p>
            <a:pPr algn="ctr">
              <a:defRPr/>
            </a:pPr>
            <a:r>
              <a:rPr lang="en-US" dirty="0">
                <a:solidFill>
                  <a:srgbClr val="000000"/>
                </a:solidFill>
              </a:rPr>
              <a:t>OTC</a:t>
            </a:r>
          </a:p>
          <a:p>
            <a:pPr algn="ctr">
              <a:defRPr/>
            </a:pPr>
            <a:r>
              <a:rPr lang="en-US" dirty="0">
                <a:solidFill>
                  <a:srgbClr val="000000"/>
                </a:solidFill>
              </a:rPr>
              <a:t>Market</a:t>
            </a:r>
          </a:p>
        </p:txBody>
      </p:sp>
      <p:sp>
        <p:nvSpPr>
          <p:cNvPr id="26658" name="Line 34">
            <a:extLst>
              <a:ext uri="{FF2B5EF4-FFF2-40B4-BE49-F238E27FC236}">
                <a16:creationId xmlns:a16="http://schemas.microsoft.com/office/drawing/2014/main" id="{F5AF0D32-7EC8-460C-8019-FFBA769BB7E8}"/>
              </a:ext>
            </a:extLst>
          </p:cNvPr>
          <p:cNvSpPr>
            <a:spLocks noChangeShapeType="1"/>
          </p:cNvSpPr>
          <p:nvPr/>
        </p:nvSpPr>
        <p:spPr bwMode="auto">
          <a:xfrm>
            <a:off x="7696200" y="3581400"/>
            <a:ext cx="2743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9" name="Rectangle 35">
            <a:extLst>
              <a:ext uri="{FF2B5EF4-FFF2-40B4-BE49-F238E27FC236}">
                <a16:creationId xmlns:a16="http://schemas.microsoft.com/office/drawing/2014/main" id="{4F2995E2-6F64-49BC-81D1-3FE894328F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4" y="2363789"/>
            <a:ext cx="26701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800"/>
              <a:t>INVESTMENT SECTOR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Line 2">
            <a:extLst>
              <a:ext uri="{FF2B5EF4-FFF2-40B4-BE49-F238E27FC236}">
                <a16:creationId xmlns:a16="http://schemas.microsoft.com/office/drawing/2014/main" id="{5F0DE5A8-07DB-4ABC-8FEF-399F9FB26C13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1676400"/>
            <a:ext cx="5638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E9E3DC55-1D87-44FE-BC68-1886C660C5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00400" y="542926"/>
            <a:ext cx="7391400" cy="12096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800"/>
              <a:t>Allocation of Funds</a:t>
            </a:r>
          </a:p>
        </p:txBody>
      </p:sp>
      <p:sp>
        <p:nvSpPr>
          <p:cNvPr id="43012" name="Rectangle 4">
            <a:extLst>
              <a:ext uri="{FF2B5EF4-FFF2-40B4-BE49-F238E27FC236}">
                <a16:creationId xmlns:a16="http://schemas.microsoft.com/office/drawing/2014/main" id="{5D0094C9-C013-4292-B132-9FFB0EF1D8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3352800"/>
            <a:ext cx="8763000" cy="327660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sz="3200"/>
              <a:t>In a rational world, the highest expected returns will be offered only by those economic units with the most promising investment opportunities.</a:t>
            </a:r>
          </a:p>
          <a:p>
            <a:pPr>
              <a:defRPr/>
            </a:pPr>
            <a:r>
              <a:rPr lang="en-US" sz="3200" u="sng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Result</a:t>
            </a:r>
            <a:r>
              <a:rPr 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 </a:t>
            </a:r>
            <a:r>
              <a:rPr lang="en-US" sz="3200"/>
              <a:t>Savings tend to be allocated to the most efficient uses.</a:t>
            </a:r>
          </a:p>
        </p:txBody>
      </p:sp>
      <p:sp>
        <p:nvSpPr>
          <p:cNvPr id="27653" name="Line 5">
            <a:extLst>
              <a:ext uri="{FF2B5EF4-FFF2-40B4-BE49-F238E27FC236}">
                <a16:creationId xmlns:a16="http://schemas.microsoft.com/office/drawing/2014/main" id="{09DA8F6B-B217-4B84-8430-DB30BBD69531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1600200"/>
            <a:ext cx="5638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4" name="Rectangle 6">
            <a:extLst>
              <a:ext uri="{FF2B5EF4-FFF2-40B4-BE49-F238E27FC236}">
                <a16:creationId xmlns:a16="http://schemas.microsoft.com/office/drawing/2014/main" id="{6E263947-4585-4D07-8678-F77E585F8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1828800"/>
            <a:ext cx="87630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/>
          <a:lstStyle>
            <a:lvl1pPr marL="342900" indent="-3429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65000"/>
              <a:buFont typeface="Monotype Sorts" pitchFamily="2" charset="2"/>
              <a:buChar char="u"/>
              <a:defRPr sz="36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 dirty="0">
                <a:solidFill>
                  <a:schemeClr val="tx1"/>
                </a:solidFill>
              </a:rPr>
              <a:t>Funds will flow to economic units that are willing to provide the greatest expected return (holding risk constant).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8D7DC734-B87F-47B8-9F3D-448938D8839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3519482"/>
              </p:ext>
            </p:extLst>
          </p:nvPr>
        </p:nvGraphicFramePr>
        <p:xfrm>
          <a:off x="0" y="0"/>
          <a:ext cx="12191999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91705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19F85-E8E2-43D2-83CE-FA0E1337E1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of Financial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C0C8A2-EB9E-4823-83CD-4997D0D7A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Estimating Financial Requirements</a:t>
            </a:r>
          </a:p>
          <a:p>
            <a:r>
              <a:rPr lang="en-US" dirty="0"/>
              <a:t>Deciding Capital Structure</a:t>
            </a:r>
          </a:p>
          <a:p>
            <a:r>
              <a:rPr lang="en-US" dirty="0"/>
              <a:t>Selecting a Source of Finance</a:t>
            </a:r>
          </a:p>
          <a:p>
            <a:r>
              <a:rPr lang="en-US" dirty="0"/>
              <a:t>Selecting a Pattern of Investment</a:t>
            </a:r>
          </a:p>
          <a:p>
            <a:r>
              <a:rPr lang="en-US" dirty="0"/>
              <a:t>Proper Cash Management</a:t>
            </a:r>
          </a:p>
          <a:p>
            <a:r>
              <a:rPr lang="en-US" dirty="0"/>
              <a:t>Implementing Financial Controls</a:t>
            </a:r>
          </a:p>
          <a:p>
            <a:pPr lvl="1"/>
            <a:r>
              <a:rPr lang="en-US" dirty="0"/>
              <a:t>Return on Investment, Ratio analysis, Break Even Analysis, Cost Control, Audit</a:t>
            </a:r>
          </a:p>
          <a:p>
            <a:r>
              <a:rPr lang="en-US" dirty="0"/>
              <a:t>Proper use of Surpluses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57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91968D1-4FCC-4DD6-AF07-7581007AB1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716299"/>
              </p:ext>
            </p:extLst>
          </p:nvPr>
        </p:nvGraphicFramePr>
        <p:xfrm>
          <a:off x="-92596" y="289367"/>
          <a:ext cx="11123269" cy="6250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9182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5A720-5457-4999-842E-91DEE9C2C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Goals/Objectives of Financial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7EB137-37BA-4340-AB67-9CA52D1AA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main objective of a business is to maximize the owner’s economic welfare</a:t>
            </a:r>
          </a:p>
          <a:p>
            <a:r>
              <a:rPr lang="en-US" dirty="0"/>
              <a:t>Financial management of a firm helps maximize economic welfare of is shareholders by providing a framework for selecting a commercial strategy</a:t>
            </a:r>
          </a:p>
          <a:p>
            <a:r>
              <a:rPr lang="en-US" dirty="0"/>
              <a:t>There are two versions of the main goal of financial management:</a:t>
            </a:r>
          </a:p>
          <a:p>
            <a:pPr lvl="1"/>
            <a:r>
              <a:rPr lang="en-US" dirty="0"/>
              <a:t>Profit maximization</a:t>
            </a:r>
          </a:p>
          <a:p>
            <a:pPr lvl="1"/>
            <a:r>
              <a:rPr lang="en-US" dirty="0"/>
              <a:t>Wealth maximization</a:t>
            </a:r>
          </a:p>
          <a:p>
            <a:r>
              <a:rPr lang="en-US" dirty="0"/>
              <a:t>The functions of FM are directed toward achieving the above goals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079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9F5EB-716B-40C7-9CDB-327AC7482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Wealth Maximization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66621-597E-4DE7-9F39-31DCB0841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935921"/>
            <a:ext cx="10353762" cy="3695136"/>
          </a:xfrm>
        </p:spPr>
        <p:txBody>
          <a:bodyPr>
            <a:normAutofit/>
          </a:bodyPr>
          <a:lstStyle/>
          <a:p>
            <a:r>
              <a:rPr lang="en-US" dirty="0"/>
              <a:t>Financial theory asserts that the wealth maximization is the single MAIN substitute for stakeholders’ utility</a:t>
            </a:r>
          </a:p>
          <a:p>
            <a:r>
              <a:rPr lang="en-US" dirty="0"/>
              <a:t>When the firm maximizes the shareholders’ wealth, the individual stakeholders can use this wealth to maximize his individual utility</a:t>
            </a:r>
          </a:p>
          <a:p>
            <a:r>
              <a:rPr lang="en-US" dirty="0"/>
              <a:t>Stockholder’s current wealth in the firm</a:t>
            </a:r>
          </a:p>
          <a:p>
            <a:pPr lvl="1"/>
            <a:r>
              <a:rPr lang="en-US" dirty="0"/>
              <a:t>Number of shares owned × Current stock price per share</a:t>
            </a:r>
          </a:p>
          <a:p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99F56618-775C-4AAF-89FB-2EA6A1D57C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98710011"/>
              </p:ext>
            </p:extLst>
          </p:nvPr>
        </p:nvGraphicFramePr>
        <p:xfrm>
          <a:off x="87452" y="4342543"/>
          <a:ext cx="12104548" cy="25154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83874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4677683-364B-4419-8A9C-99C18818B1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19211494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8711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D2F3F-5D9F-46F7-B081-0D86A46C1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Chief Financial Officer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D6E1A-C674-4B8C-986C-05A20152F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1326321"/>
          </a:xfrm>
        </p:spPr>
        <p:txBody>
          <a:bodyPr>
            <a:normAutofit/>
          </a:bodyPr>
          <a:lstStyle/>
          <a:p>
            <a:r>
              <a:rPr lang="en-US" dirty="0"/>
              <a:t>CFOs play an important role in ensuring proper reporting based on substance to the stakeholders of the company. CFO reports to BODs.</a:t>
            </a:r>
          </a:p>
          <a:p>
            <a:r>
              <a:rPr lang="en-US" dirty="0"/>
              <a:t>Under CFO, normally two senior officers normally operate: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F6D5794-21E2-43B4-A6E2-9D2B1C1E6FF6}"/>
              </a:ext>
            </a:extLst>
          </p:cNvPr>
          <p:cNvSpPr txBox="1">
            <a:spLocks/>
          </p:cNvSpPr>
          <p:nvPr/>
        </p:nvSpPr>
        <p:spPr>
          <a:xfrm>
            <a:off x="751956" y="3241449"/>
            <a:ext cx="10799578" cy="3101477"/>
          </a:xfrm>
          <a:prstGeom prst="rect">
            <a:avLst/>
          </a:prstGeom>
        </p:spPr>
        <p:txBody>
          <a:bodyPr vert="horz" lIns="91440" tIns="45720" rIns="91440" bIns="45720" numCol="2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b="1" i="1" dirty="0"/>
              <a:t>Treasurer</a:t>
            </a:r>
          </a:p>
          <a:p>
            <a:pPr lvl="1"/>
            <a:r>
              <a:rPr lang="en-US" sz="2000" dirty="0"/>
              <a:t>Obtaining required finance</a:t>
            </a:r>
          </a:p>
          <a:p>
            <a:pPr lvl="1"/>
            <a:r>
              <a:rPr lang="en-US" sz="2000" dirty="0"/>
              <a:t>Liaison with term lending and other financial institutions</a:t>
            </a:r>
          </a:p>
          <a:p>
            <a:pPr lvl="1"/>
            <a:r>
              <a:rPr lang="en-US" sz="2000" dirty="0"/>
              <a:t>Managing working capital</a:t>
            </a:r>
          </a:p>
          <a:p>
            <a:pPr lvl="1"/>
            <a:r>
              <a:rPr lang="en-US" sz="2000" dirty="0"/>
              <a:t>Managing investment in real assets</a:t>
            </a:r>
          </a:p>
          <a:p>
            <a:pPr marL="0" indent="0" algn="ctr">
              <a:buNone/>
            </a:pPr>
            <a:r>
              <a:rPr lang="en-US" sz="2400" b="1" i="1" dirty="0"/>
              <a:t>Controller/Comptroller</a:t>
            </a:r>
            <a:endParaRPr lang="en-US" sz="2400" b="1" dirty="0"/>
          </a:p>
          <a:p>
            <a:pPr lvl="1"/>
            <a:r>
              <a:rPr lang="en-US" sz="2000" dirty="0"/>
              <a:t>Accounting and Auditing</a:t>
            </a:r>
          </a:p>
          <a:p>
            <a:pPr lvl="1"/>
            <a:r>
              <a:rPr lang="en-US" sz="2000" dirty="0"/>
              <a:t>Management control systems</a:t>
            </a:r>
          </a:p>
          <a:p>
            <a:pPr lvl="1"/>
            <a:r>
              <a:rPr lang="en-US" sz="2000" dirty="0"/>
              <a:t>Taxation and insurance</a:t>
            </a:r>
          </a:p>
          <a:p>
            <a:pPr lvl="1"/>
            <a:r>
              <a:rPr lang="en-US" sz="2000" dirty="0"/>
              <a:t>Budgeting and performance evaluation</a:t>
            </a:r>
          </a:p>
          <a:p>
            <a:pPr lvl="1"/>
            <a:r>
              <a:rPr lang="en-US" sz="2000" dirty="0"/>
              <a:t>Maintaining assets intact to ensure higher productivity </a:t>
            </a:r>
          </a:p>
        </p:txBody>
      </p:sp>
    </p:spTree>
    <p:extLst>
      <p:ext uri="{BB962C8B-B14F-4D97-AF65-F5344CB8AC3E}">
        <p14:creationId xmlns:p14="http://schemas.microsoft.com/office/powerpoint/2010/main" val="33825214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1097</Words>
  <Application>Microsoft Office PowerPoint</Application>
  <PresentationFormat>Widescreen</PresentationFormat>
  <Paragraphs>225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Bookman Old Style</vt:lpstr>
      <vt:lpstr>Calibri</vt:lpstr>
      <vt:lpstr>Monotype Sorts</vt:lpstr>
      <vt:lpstr>Rockwell</vt:lpstr>
      <vt:lpstr>Damask</vt:lpstr>
      <vt:lpstr>Financial Management</vt:lpstr>
      <vt:lpstr>Introduction</vt:lpstr>
      <vt:lpstr>PowerPoint Presentation</vt:lpstr>
      <vt:lpstr>Functions of Financial Management</vt:lpstr>
      <vt:lpstr>PowerPoint Presentation</vt:lpstr>
      <vt:lpstr>Goals/Objectives of Financial Management</vt:lpstr>
      <vt:lpstr>Wealth Maximization</vt:lpstr>
      <vt:lpstr>PowerPoint Presentation</vt:lpstr>
      <vt:lpstr>Chief Financial Officer</vt:lpstr>
      <vt:lpstr>Finance and Other Business Functions</vt:lpstr>
      <vt:lpstr>Finance and Other Business Functions</vt:lpstr>
      <vt:lpstr>The Modern Corporation</vt:lpstr>
      <vt:lpstr>Role of Management</vt:lpstr>
      <vt:lpstr>Agency Theory</vt:lpstr>
      <vt:lpstr>Agency Theory</vt:lpstr>
      <vt:lpstr>Corporate  Social Responsibility</vt:lpstr>
      <vt:lpstr>Corporate Governance</vt:lpstr>
      <vt:lpstr>Financial Environment</vt:lpstr>
      <vt:lpstr>Flow of Funds   in the Economy</vt:lpstr>
      <vt:lpstr>Flow of Funds   in the Economy</vt:lpstr>
      <vt:lpstr>Flow of Funds   in the Economy</vt:lpstr>
      <vt:lpstr>Flow of Funds   in the Economy</vt:lpstr>
      <vt:lpstr>Flow of Funds   in the Economy</vt:lpstr>
      <vt:lpstr>Flow of Funds   in the Economy</vt:lpstr>
      <vt:lpstr>Allocation of Funds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Financial Management</dc:title>
  <dc:creator>Majid Shah</dc:creator>
  <cp:lastModifiedBy>Majid Shah</cp:lastModifiedBy>
  <cp:revision>34</cp:revision>
  <dcterms:created xsi:type="dcterms:W3CDTF">2020-02-12T09:14:30Z</dcterms:created>
  <dcterms:modified xsi:type="dcterms:W3CDTF">2020-04-12T14:40:26Z</dcterms:modified>
</cp:coreProperties>
</file>